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3" r:id="rId1"/>
  </p:sldMasterIdLst>
  <p:notesMasterIdLst>
    <p:notesMasterId r:id="rId18"/>
  </p:notesMasterIdLst>
  <p:sldIdLst>
    <p:sldId id="282" r:id="rId2"/>
    <p:sldId id="269" r:id="rId3"/>
    <p:sldId id="288" r:id="rId4"/>
    <p:sldId id="294" r:id="rId5"/>
    <p:sldId id="272" r:id="rId6"/>
    <p:sldId id="263" r:id="rId7"/>
    <p:sldId id="271" r:id="rId8"/>
    <p:sldId id="293" r:id="rId9"/>
    <p:sldId id="289" r:id="rId10"/>
    <p:sldId id="283" r:id="rId11"/>
    <p:sldId id="284" r:id="rId12"/>
    <p:sldId id="270" r:id="rId13"/>
    <p:sldId id="285" r:id="rId14"/>
    <p:sldId id="292" r:id="rId15"/>
    <p:sldId id="287" r:id="rId16"/>
    <p:sldId id="28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Lilly" initials="LL" lastIdx="1" clrIdx="0">
    <p:extLst>
      <p:ext uri="{19B8F6BF-5375-455C-9EA6-DF929625EA0E}">
        <p15:presenceInfo xmlns:p15="http://schemas.microsoft.com/office/powerpoint/2012/main" userId="S::lori@tremmeldesign.com::0e100d9d-6253-484d-86c4-957d2cdf22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3A1D"/>
    <a:srgbClr val="663300"/>
    <a:srgbClr val="FFFFFF"/>
    <a:srgbClr val="5D63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5" autoAdjust="0"/>
    <p:restoredTop sz="94660"/>
  </p:normalViewPr>
  <p:slideViewPr>
    <p:cSldViewPr snapToGrid="0">
      <p:cViewPr varScale="1">
        <p:scale>
          <a:sx n="57" d="100"/>
          <a:sy n="57" d="100"/>
        </p:scale>
        <p:origin x="10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0A638-57AE-4F0B-9F25-181E9F4B2A7F}"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1A778-838A-4670-BBC6-5CA2D195929C}" type="slidenum">
              <a:rPr lang="en-US" smtClean="0"/>
              <a:t>‹#›</a:t>
            </a:fld>
            <a:endParaRPr lang="en-US"/>
          </a:p>
        </p:txBody>
      </p:sp>
    </p:spTree>
    <p:extLst>
      <p:ext uri="{BB962C8B-B14F-4D97-AF65-F5344CB8AC3E}">
        <p14:creationId xmlns:p14="http://schemas.microsoft.com/office/powerpoint/2010/main" val="54787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F4483CC-F05D-4DA6-88D8-880BA76D0CB0}" type="datetimeFigureOut">
              <a:rPr lang="en-US" smtClean="0"/>
              <a:t>8/18/2023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301824033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4483CC-F05D-4DA6-88D8-880BA76D0CB0}" type="datetimeFigureOut">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353828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4483CC-F05D-4DA6-88D8-880BA76D0CB0}" type="datetimeFigureOut">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214149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18369A-4BBF-4D7F-B427-ED4159B94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97623"/>
            <a:ext cx="2362741" cy="394665"/>
          </a:xfrm>
          <a:prstGeom prst="rect">
            <a:avLst/>
          </a:prstGeom>
        </p:spPr>
      </p:pic>
      <p:sp>
        <p:nvSpPr>
          <p:cNvPr id="11" name="TextBox 10">
            <a:extLst>
              <a:ext uri="{FF2B5EF4-FFF2-40B4-BE49-F238E27FC236}">
                <a16:creationId xmlns:a16="http://schemas.microsoft.com/office/drawing/2014/main" id="{09FA92E9-1A59-44ED-89C6-6CF524199BC7}"/>
              </a:ext>
            </a:extLst>
          </p:cNvPr>
          <p:cNvSpPr txBox="1"/>
          <p:nvPr userDrawn="1"/>
        </p:nvSpPr>
        <p:spPr>
          <a:xfrm>
            <a:off x="2599218" y="95290"/>
            <a:ext cx="6993561" cy="508729"/>
          </a:xfrm>
          <a:prstGeom prst="rect">
            <a:avLst/>
          </a:prstGeom>
          <a:noFill/>
        </p:spPr>
        <p:txBody>
          <a:bodyPr wrap="square" rtlCol="0">
            <a:spAutoFit/>
          </a:bodyPr>
          <a:lstStyle/>
          <a:p>
            <a:pPr algn="ctr">
              <a:lnSpc>
                <a:spcPct val="150000"/>
              </a:lnSpc>
            </a:pPr>
            <a:r>
              <a:rPr lang="en-US" sz="2000" spc="300" dirty="0">
                <a:solidFill>
                  <a:srgbClr val="573A1D"/>
                </a:solidFill>
                <a:latin typeface="High Tower Text" panose="02040502050506030303" pitchFamily="18" charset="0"/>
              </a:rPr>
              <a:t>DRAPER &amp; LOWELL COMMONS</a:t>
            </a:r>
          </a:p>
        </p:txBody>
      </p:sp>
      <p:cxnSp>
        <p:nvCxnSpPr>
          <p:cNvPr id="12" name="Straight Connector 11">
            <a:extLst>
              <a:ext uri="{FF2B5EF4-FFF2-40B4-BE49-F238E27FC236}">
                <a16:creationId xmlns:a16="http://schemas.microsoft.com/office/drawing/2014/main" id="{1C42878A-383E-459F-989F-0B2D509C5EDD}"/>
              </a:ext>
            </a:extLst>
          </p:cNvPr>
          <p:cNvCxnSpPr>
            <a:cxnSpLocks/>
          </p:cNvCxnSpPr>
          <p:nvPr userDrawn="1"/>
        </p:nvCxnSpPr>
        <p:spPr>
          <a:xfrm>
            <a:off x="3779692" y="609522"/>
            <a:ext cx="4616163" cy="0"/>
          </a:xfrm>
          <a:prstGeom prst="line">
            <a:avLst/>
          </a:prstGeom>
          <a:ln w="127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C49B6AA-2D7C-4EEE-B355-8727ECEC3DE4}"/>
              </a:ext>
            </a:extLst>
          </p:cNvPr>
          <p:cNvSpPr/>
          <p:nvPr userDrawn="1"/>
        </p:nvSpPr>
        <p:spPr>
          <a:xfrm>
            <a:off x="2282242" y="6297623"/>
            <a:ext cx="9909758" cy="394665"/>
          </a:xfrm>
          <a:prstGeom prst="rect">
            <a:avLst/>
          </a:prstGeom>
          <a:solidFill>
            <a:srgbClr val="5D6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dirty="0">
              <a:latin typeface="Priori Sans OT" panose="02000603080000020003" pitchFamily="50" charset="0"/>
            </a:endParaRPr>
          </a:p>
        </p:txBody>
      </p:sp>
      <p:pic>
        <p:nvPicPr>
          <p:cNvPr id="14" name="Picture 13" descr="A picture containing text, arch&#10;&#10;Description automatically generated">
            <a:extLst>
              <a:ext uri="{FF2B5EF4-FFF2-40B4-BE49-F238E27FC236}">
                <a16:creationId xmlns:a16="http://schemas.microsoft.com/office/drawing/2014/main" id="{52E268D2-6FCD-4D03-8E6F-2653CC5ED5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2623" y="5284016"/>
            <a:ext cx="1404131" cy="1013607"/>
          </a:xfrm>
          <a:prstGeom prst="rect">
            <a:avLst/>
          </a:prstGeom>
        </p:spPr>
      </p:pic>
      <p:pic>
        <p:nvPicPr>
          <p:cNvPr id="15" name="Picture 14" descr="A picture containing text, arch&#10;&#10;Description automatically generated">
            <a:extLst>
              <a:ext uri="{FF2B5EF4-FFF2-40B4-BE49-F238E27FC236}">
                <a16:creationId xmlns:a16="http://schemas.microsoft.com/office/drawing/2014/main" id="{DB893485-6336-43BA-8C01-A86D44C10B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246" y="5284016"/>
            <a:ext cx="1404131" cy="1013607"/>
          </a:xfrm>
          <a:prstGeom prst="rect">
            <a:avLst/>
          </a:prstGeom>
        </p:spPr>
      </p:pic>
    </p:spTree>
    <p:extLst>
      <p:ext uri="{BB962C8B-B14F-4D97-AF65-F5344CB8AC3E}">
        <p14:creationId xmlns:p14="http://schemas.microsoft.com/office/powerpoint/2010/main" val="203669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F4483CC-F05D-4DA6-88D8-880BA76D0CB0}" type="datetimeFigureOut">
              <a:rPr lang="en-US" smtClean="0"/>
              <a:t>8/18/2023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38602353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F4483CC-F05D-4DA6-88D8-880BA76D0CB0}" type="datetimeFigureOut">
              <a:rPr lang="en-US" smtClean="0"/>
              <a:t>8/18/2023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139760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F4483CC-F05D-4DA6-88D8-880BA76D0CB0}" type="datetimeFigureOut">
              <a:rPr lang="en-US" smtClean="0"/>
              <a:t>8/18/2023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4598C7-B131-44A2-B04F-53F6DD3CEA56}"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60169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4483CC-F05D-4DA6-88D8-880BA76D0CB0}" type="datetimeFigureOut">
              <a:rPr lang="en-US" smtClean="0"/>
              <a:t>8/18/2023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135105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483CC-F05D-4DA6-88D8-880BA76D0CB0}" type="datetimeFigureOut">
              <a:rPr lang="en-US" smtClean="0"/>
              <a:t>8/18/2023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265009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F4483CC-F05D-4DA6-88D8-880BA76D0CB0}" type="datetimeFigureOut">
              <a:rPr lang="en-US" smtClean="0"/>
              <a:t>8/18/2023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389835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F4483CC-F05D-4DA6-88D8-880BA76D0CB0}" type="datetimeFigureOut">
              <a:rPr lang="en-US" smtClean="0"/>
              <a:t>8/18/2023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2B4598C7-B131-44A2-B04F-53F6DD3CEA56}" type="slidenum">
              <a:rPr lang="en-US" smtClean="0"/>
              <a:t>‹#›</a:t>
            </a:fld>
            <a:endParaRPr lang="en-US" dirty="0"/>
          </a:p>
        </p:txBody>
      </p:sp>
    </p:spTree>
    <p:extLst>
      <p:ext uri="{BB962C8B-B14F-4D97-AF65-F5344CB8AC3E}">
        <p14:creationId xmlns:p14="http://schemas.microsoft.com/office/powerpoint/2010/main" val="1662207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F4483CC-F05D-4DA6-88D8-880BA76D0CB0}" type="datetimeFigureOut">
              <a:rPr lang="en-US" smtClean="0"/>
              <a:t>8/18/2023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B4598C7-B131-44A2-B04F-53F6DD3CEA56}" type="slidenum">
              <a:rPr lang="en-US" smtClean="0"/>
              <a:t>‹#›</a:t>
            </a:fld>
            <a:endParaRPr lang="en-US" dirty="0"/>
          </a:p>
        </p:txBody>
      </p:sp>
    </p:spTree>
    <p:extLst>
      <p:ext uri="{BB962C8B-B14F-4D97-AF65-F5344CB8AC3E}">
        <p14:creationId xmlns:p14="http://schemas.microsoft.com/office/powerpoint/2010/main" val="427137037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fif"/><Relationship Id="rId2" Type="http://schemas.openxmlformats.org/officeDocument/2006/relationships/image" Target="../media/image15.png"/><Relationship Id="rId16"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road, shore&#10;&#10;Description automatically generated">
            <a:extLst>
              <a:ext uri="{FF2B5EF4-FFF2-40B4-BE49-F238E27FC236}">
                <a16:creationId xmlns:a16="http://schemas.microsoft.com/office/drawing/2014/main" id="{98FEBDCD-F28A-42C2-A5E7-3D578C0063EA}"/>
              </a:ext>
            </a:extLst>
          </p:cNvPr>
          <p:cNvPicPr>
            <a:picLocks noChangeAspect="1"/>
          </p:cNvPicPr>
          <p:nvPr/>
        </p:nvPicPr>
        <p:blipFill rotWithShape="1">
          <a:blip r:embed="rId2">
            <a:extLst>
              <a:ext uri="{28A0092B-C50C-407E-A947-70E740481C1C}">
                <a14:useLocalDpi xmlns:a14="http://schemas.microsoft.com/office/drawing/2010/main" val="0"/>
              </a:ext>
            </a:extLst>
          </a:blip>
          <a:srcRect l="7287" t="11203" r="32008" b="27326"/>
          <a:stretch/>
        </p:blipFill>
        <p:spPr>
          <a:xfrm>
            <a:off x="2158717" y="1338244"/>
            <a:ext cx="7742681" cy="4410112"/>
          </a:xfrm>
          <a:prstGeom prst="rect">
            <a:avLst/>
          </a:prstGeom>
        </p:spPr>
      </p:pic>
      <p:sp>
        <p:nvSpPr>
          <p:cNvPr id="5" name="TextBox 4">
            <a:extLst>
              <a:ext uri="{FF2B5EF4-FFF2-40B4-BE49-F238E27FC236}">
                <a16:creationId xmlns:a16="http://schemas.microsoft.com/office/drawing/2014/main" id="{C45DBECE-A3E2-436D-9F08-E79E01E66D19}"/>
              </a:ext>
            </a:extLst>
          </p:cNvPr>
          <p:cNvSpPr txBox="1"/>
          <p:nvPr/>
        </p:nvSpPr>
        <p:spPr>
          <a:xfrm>
            <a:off x="858360" y="532904"/>
            <a:ext cx="10475280" cy="698525"/>
          </a:xfrm>
          <a:prstGeom prst="rect">
            <a:avLst/>
          </a:prstGeom>
          <a:noFill/>
        </p:spPr>
        <p:txBody>
          <a:bodyPr wrap="square" rtlCol="0">
            <a:spAutoFit/>
          </a:bodyPr>
          <a:lstStyle/>
          <a:p>
            <a:pPr algn="ctr">
              <a:lnSpc>
                <a:spcPct val="150000"/>
              </a:lnSpc>
            </a:pPr>
            <a:r>
              <a:rPr lang="en-US" sz="14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LOW-INCOME, AFFORDABLE &amp; ATTAINABLE HOUSING </a:t>
            </a:r>
          </a:p>
          <a:p>
            <a:pPr algn="ctr">
              <a:lnSpc>
                <a:spcPct val="150000"/>
              </a:lnSpc>
            </a:pPr>
            <a:r>
              <a:rPr lang="en-US" sz="14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IN DOWNTOWN COLORADO SPRINGS</a:t>
            </a:r>
          </a:p>
        </p:txBody>
      </p:sp>
    </p:spTree>
    <p:extLst>
      <p:ext uri="{BB962C8B-B14F-4D97-AF65-F5344CB8AC3E}">
        <p14:creationId xmlns:p14="http://schemas.microsoft.com/office/powerpoint/2010/main" val="137417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D755A1-905A-4F34-91E5-DB251FACA6FB}"/>
              </a:ext>
            </a:extLst>
          </p:cNvPr>
          <p:cNvSpPr txBox="1"/>
          <p:nvPr/>
        </p:nvSpPr>
        <p:spPr>
          <a:xfrm>
            <a:off x="1904832" y="1246702"/>
            <a:ext cx="8382336" cy="4555093"/>
          </a:xfrm>
          <a:prstGeom prst="rect">
            <a:avLst/>
          </a:prstGeom>
          <a:noFill/>
        </p:spPr>
        <p:txBody>
          <a:bodyPr wrap="square" rtlCol="0">
            <a:spAutoFit/>
          </a:bodyPr>
          <a:lstStyle/>
          <a:p>
            <a:pPr marL="285750" marR="0" indent="-285750">
              <a:spcBef>
                <a:spcPts val="0"/>
              </a:spcBef>
              <a:spcAft>
                <a:spcPts val="0"/>
              </a:spcAft>
              <a:buFont typeface="Wingdings" panose="05000000000000000000" pitchFamily="2" charset="2"/>
              <a:buChar char="§"/>
            </a:pPr>
            <a:r>
              <a:rPr lang="en-US" sz="1600" dirty="0">
                <a:solidFill>
                  <a:srgbClr val="573A1D"/>
                </a:solidFill>
                <a:effectLst/>
                <a:ea typeface="Calibri" panose="020F0502020204030204" pitchFamily="34" charset="0"/>
                <a:cs typeface="Segoe UI Semilight" panose="020B0402040204020203" pitchFamily="34" charset="0"/>
              </a:rPr>
              <a:t>Provide long-term quality low-income and workforce housing for downtown Colorado Springs. 280 Units will serve the 30-60% AMI level with 180 units serving the 70-140% AMI level. Secured by long term land use restriction.</a:t>
            </a:r>
          </a:p>
          <a:p>
            <a:pPr marR="0">
              <a:spcBef>
                <a:spcPts val="0"/>
              </a:spcBef>
              <a:spcAft>
                <a:spcPts val="0"/>
              </a:spcAft>
            </a:pPr>
            <a:endParaRPr lang="en-US" sz="1600" dirty="0">
              <a:solidFill>
                <a:srgbClr val="573A1D"/>
              </a:solidFill>
              <a:effectLst/>
              <a:ea typeface="Calibri" panose="020F0502020204030204" pitchFamily="34" charset="0"/>
              <a:cs typeface="Segoe UI Semilight" panose="020B0402040204020203" pitchFamily="34" charset="0"/>
            </a:endParaRPr>
          </a:p>
          <a:p>
            <a:pPr marL="285750" marR="0" indent="-285750">
              <a:spcBef>
                <a:spcPts val="0"/>
              </a:spcBef>
              <a:spcAft>
                <a:spcPts val="0"/>
              </a:spcAft>
              <a:buFont typeface="Wingdings" panose="05000000000000000000" pitchFamily="2" charset="2"/>
              <a:buChar char="§"/>
            </a:pPr>
            <a:r>
              <a:rPr lang="en-US" sz="1600" dirty="0">
                <a:solidFill>
                  <a:srgbClr val="573A1D"/>
                </a:solidFill>
                <a:effectLst/>
                <a:ea typeface="Calibri" panose="020F0502020204030204" pitchFamily="34" charset="0"/>
                <a:cs typeface="Segoe UI Semilight" panose="020B0402040204020203" pitchFamily="34" charset="0"/>
              </a:rPr>
              <a:t>Designed for affordable accessible housing going above and beyond the minimum design building code for seniors and people with disabilities. 100% of the project will be either ADA accessible or ADA compliant.  </a:t>
            </a:r>
          </a:p>
          <a:p>
            <a:pPr marR="0">
              <a:spcBef>
                <a:spcPts val="0"/>
              </a:spcBef>
              <a:spcAft>
                <a:spcPts val="0"/>
              </a:spcAft>
            </a:pPr>
            <a:endParaRPr lang="en-US" sz="1600" dirty="0">
              <a:solidFill>
                <a:srgbClr val="573A1D"/>
              </a:solidFill>
              <a:effectLst/>
              <a:ea typeface="Calibri" panose="020F0502020204030204" pitchFamily="34" charset="0"/>
              <a:cs typeface="Segoe UI Semilight" panose="020B0402040204020203" pitchFamily="34" charset="0"/>
            </a:endParaRPr>
          </a:p>
          <a:p>
            <a:pPr marL="285750" marR="0" indent="-285750">
              <a:spcBef>
                <a:spcPts val="0"/>
              </a:spcBef>
              <a:spcAft>
                <a:spcPts val="0"/>
              </a:spcAft>
              <a:buFont typeface="Wingdings" panose="05000000000000000000" pitchFamily="2" charset="2"/>
              <a:buChar char="§"/>
            </a:pPr>
            <a:r>
              <a:rPr lang="en-US" sz="1600" dirty="0">
                <a:solidFill>
                  <a:srgbClr val="573A1D"/>
                </a:solidFill>
                <a:effectLst/>
                <a:ea typeface="Calibri" panose="020F0502020204030204" pitchFamily="34" charset="0"/>
                <a:cs typeface="Segoe UI Semilight" panose="020B0402040204020203" pitchFamily="34" charset="0"/>
              </a:rPr>
              <a:t>The design of the community has been guided by the Innovations in Aging Collaborative and the Independence Center. For over 2 years the Quad Innovation Partnership has gathered global best practices in intergenerational housing. Those concepts have been baked into the design of this project.</a:t>
            </a:r>
          </a:p>
          <a:p>
            <a:pPr marR="0">
              <a:spcBef>
                <a:spcPts val="0"/>
              </a:spcBef>
              <a:spcAft>
                <a:spcPts val="0"/>
              </a:spcAft>
            </a:pPr>
            <a:endParaRPr lang="en-US" sz="1600" dirty="0">
              <a:solidFill>
                <a:srgbClr val="573A1D"/>
              </a:solidFill>
              <a:effectLst/>
              <a:ea typeface="Calibri" panose="020F0502020204030204" pitchFamily="34" charset="0"/>
              <a:cs typeface="Segoe UI Semilight" panose="020B0402040204020203" pitchFamily="34" charset="0"/>
            </a:endParaRPr>
          </a:p>
          <a:p>
            <a:pPr marL="285750" marR="0" indent="-285750">
              <a:spcBef>
                <a:spcPts val="0"/>
              </a:spcBef>
              <a:spcAft>
                <a:spcPts val="0"/>
              </a:spcAft>
              <a:buFont typeface="Wingdings" panose="05000000000000000000" pitchFamily="2" charset="2"/>
              <a:buChar char="§"/>
            </a:pPr>
            <a:r>
              <a:rPr lang="en-US" sz="1600" dirty="0">
                <a:solidFill>
                  <a:srgbClr val="573A1D"/>
                </a:solidFill>
                <a:effectLst/>
                <a:ea typeface="Calibri" panose="020F0502020204030204" pitchFamily="34" charset="0"/>
                <a:cs typeface="Segoe UI Semilight" panose="020B0402040204020203" pitchFamily="34" charset="0"/>
              </a:rPr>
              <a:t>The project will be close to Net Zero on carbon emissions.  It will have a large PV solar array, electric charging stations for cars, be bike and walk friendly and have high efficiency HVAC. The project is in close proximity to parks, trails, public transit and downtown Colorado Springs. The project will be Silver Level of the National Green Building Standards.</a:t>
            </a:r>
          </a:p>
          <a:p>
            <a:endParaRPr lang="en-US" dirty="0"/>
          </a:p>
        </p:txBody>
      </p:sp>
      <p:sp>
        <p:nvSpPr>
          <p:cNvPr id="10" name="TextBox 9">
            <a:extLst>
              <a:ext uri="{FF2B5EF4-FFF2-40B4-BE49-F238E27FC236}">
                <a16:creationId xmlns:a16="http://schemas.microsoft.com/office/drawing/2014/main" id="{13A40DE0-A6BA-4A45-AD1A-5ABC753CAE73}"/>
              </a:ext>
            </a:extLst>
          </p:cNvPr>
          <p:cNvSpPr txBox="1"/>
          <p:nvPr/>
        </p:nvSpPr>
        <p:spPr>
          <a:xfrm>
            <a:off x="3664926" y="532457"/>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PROJECT INITIATIVES</a:t>
            </a:r>
          </a:p>
        </p:txBody>
      </p:sp>
    </p:spTree>
    <p:extLst>
      <p:ext uri="{BB962C8B-B14F-4D97-AF65-F5344CB8AC3E}">
        <p14:creationId xmlns:p14="http://schemas.microsoft.com/office/powerpoint/2010/main" val="41575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995D84-5D1F-4FD8-B3D8-DB81ADA33BCC}"/>
              </a:ext>
            </a:extLst>
          </p:cNvPr>
          <p:cNvSpPr txBox="1"/>
          <p:nvPr/>
        </p:nvSpPr>
        <p:spPr>
          <a:xfrm>
            <a:off x="2358636" y="535007"/>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UNIT MIX, RENTS &amp; MARKET STUDY</a:t>
            </a:r>
          </a:p>
        </p:txBody>
      </p:sp>
      <p:pic>
        <p:nvPicPr>
          <p:cNvPr id="12" name="Picture 11" descr="A picture containing text, device&#10;&#10;Description automatically generated">
            <a:extLst>
              <a:ext uri="{FF2B5EF4-FFF2-40B4-BE49-F238E27FC236}">
                <a16:creationId xmlns:a16="http://schemas.microsoft.com/office/drawing/2014/main" id="{58F70D10-A1BD-4D43-B382-E42F06330FE5}"/>
              </a:ext>
            </a:extLst>
          </p:cNvPr>
          <p:cNvPicPr>
            <a:picLocks noChangeAspect="1"/>
          </p:cNvPicPr>
          <p:nvPr/>
        </p:nvPicPr>
        <p:blipFill rotWithShape="1">
          <a:blip r:embed="rId2">
            <a:extLst>
              <a:ext uri="{28A0092B-C50C-407E-A947-70E740481C1C}">
                <a14:useLocalDpi xmlns:a14="http://schemas.microsoft.com/office/drawing/2010/main" val="0"/>
              </a:ext>
            </a:extLst>
          </a:blip>
          <a:srcRect t="776"/>
          <a:stretch/>
        </p:blipFill>
        <p:spPr>
          <a:xfrm>
            <a:off x="312966" y="1383154"/>
            <a:ext cx="11692931" cy="2792710"/>
          </a:xfrm>
          <a:prstGeom prst="rect">
            <a:avLst/>
          </a:prstGeom>
        </p:spPr>
      </p:pic>
      <p:sp>
        <p:nvSpPr>
          <p:cNvPr id="13" name="TextBox 12">
            <a:extLst>
              <a:ext uri="{FF2B5EF4-FFF2-40B4-BE49-F238E27FC236}">
                <a16:creationId xmlns:a16="http://schemas.microsoft.com/office/drawing/2014/main" id="{D1E28EAB-2A0A-4EBB-ACF3-DB4F434418FB}"/>
              </a:ext>
            </a:extLst>
          </p:cNvPr>
          <p:cNvSpPr txBox="1"/>
          <p:nvPr/>
        </p:nvSpPr>
        <p:spPr>
          <a:xfrm>
            <a:off x="312966" y="950826"/>
            <a:ext cx="2634567" cy="338554"/>
          </a:xfrm>
          <a:prstGeom prst="rect">
            <a:avLst/>
          </a:prstGeom>
          <a:noFill/>
        </p:spPr>
        <p:txBody>
          <a:bodyPr wrap="none" rtlCol="0">
            <a:spAutoFit/>
          </a:bodyPr>
          <a:lstStyle/>
          <a:p>
            <a:r>
              <a:rPr lang="en-US" sz="16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DRAPER COMMONS:</a:t>
            </a:r>
            <a:endParaRPr lang="en-US" sz="1600" spc="300" dirty="0">
              <a:solidFill>
                <a:schemeClr val="accent1">
                  <a:lumMod val="75000"/>
                </a:schemeClr>
              </a:solidFill>
            </a:endParaRPr>
          </a:p>
        </p:txBody>
      </p:sp>
      <p:sp>
        <p:nvSpPr>
          <p:cNvPr id="14" name="TextBox 13">
            <a:extLst>
              <a:ext uri="{FF2B5EF4-FFF2-40B4-BE49-F238E27FC236}">
                <a16:creationId xmlns:a16="http://schemas.microsoft.com/office/drawing/2014/main" id="{28782542-CA9A-474C-AC13-5FE676849C10}"/>
              </a:ext>
            </a:extLst>
          </p:cNvPr>
          <p:cNvSpPr txBox="1"/>
          <p:nvPr/>
        </p:nvSpPr>
        <p:spPr>
          <a:xfrm>
            <a:off x="402525" y="4547654"/>
            <a:ext cx="2635593" cy="338554"/>
          </a:xfrm>
          <a:prstGeom prst="rect">
            <a:avLst/>
          </a:prstGeom>
          <a:noFill/>
        </p:spPr>
        <p:txBody>
          <a:bodyPr wrap="none" rtlCol="0">
            <a:spAutoFit/>
          </a:bodyPr>
          <a:lstStyle/>
          <a:p>
            <a:r>
              <a:rPr lang="en-US" sz="16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LOWELL COMMONS:</a:t>
            </a:r>
            <a:endParaRPr lang="en-US" sz="1600" spc="300" dirty="0">
              <a:solidFill>
                <a:schemeClr val="accent1">
                  <a:lumMod val="75000"/>
                </a:schemeClr>
              </a:solidFill>
            </a:endParaRPr>
          </a:p>
        </p:txBody>
      </p:sp>
      <p:sp>
        <p:nvSpPr>
          <p:cNvPr id="16" name="TextBox 15">
            <a:extLst>
              <a:ext uri="{FF2B5EF4-FFF2-40B4-BE49-F238E27FC236}">
                <a16:creationId xmlns:a16="http://schemas.microsoft.com/office/drawing/2014/main" id="{9A7E8664-393D-4CE9-9F5E-F3994A231FC0}"/>
              </a:ext>
            </a:extLst>
          </p:cNvPr>
          <p:cNvSpPr txBox="1"/>
          <p:nvPr/>
        </p:nvSpPr>
        <p:spPr>
          <a:xfrm>
            <a:off x="3038118" y="4492382"/>
            <a:ext cx="8341951" cy="787652"/>
          </a:xfrm>
          <a:prstGeom prst="rect">
            <a:avLst/>
          </a:prstGeom>
          <a:noFill/>
        </p:spPr>
        <p:txBody>
          <a:bodyPr wrap="square">
            <a:spAutoFit/>
          </a:bodyPr>
          <a:lstStyle/>
          <a:p>
            <a:pPr marL="342900" marR="0" indent="-34290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Units range from $865 / month - $1995 / month </a:t>
            </a:r>
            <a:endParaRPr lang="en-US" sz="1600" b="1" dirty="0">
              <a:solidFill>
                <a:srgbClr val="573A1D"/>
              </a:solidFill>
              <a:latin typeface="Segoe UI Semilight" panose="020B0402040204020203" pitchFamily="34" charset="0"/>
              <a:ea typeface="Calibri" panose="020F0502020204030204" pitchFamily="34" charset="0"/>
              <a:cs typeface="Segoe UI Semilight" panose="020B0402040204020203" pitchFamily="34" charset="0"/>
            </a:endParaRPr>
          </a:p>
          <a:p>
            <a:pPr marL="342900" marR="0" indent="-342900">
              <a:lnSpc>
                <a:spcPct val="150000"/>
              </a:lnSpc>
              <a:spcBef>
                <a:spcPts val="0"/>
              </a:spcBef>
              <a:spcAft>
                <a:spcPts val="0"/>
              </a:spcAft>
              <a:buFont typeface="Arial" panose="020B0604020202020204" pitchFamily="34" charset="0"/>
              <a:buChar char="•"/>
            </a:pPr>
            <a:r>
              <a:rPr lang="en-US" sz="1600" b="1" dirty="0">
                <a:solidFill>
                  <a:srgbClr val="573A1D"/>
                </a:solidFill>
                <a:latin typeface="Segoe UI Semilight" panose="020B0402040204020203" pitchFamily="34" charset="0"/>
                <a:ea typeface="Calibri" panose="020F0502020204030204" pitchFamily="34" charset="0"/>
                <a:cs typeface="Segoe UI Semilight" panose="020B0402040204020203" pitchFamily="34" charset="0"/>
              </a:rPr>
              <a:t>60-140% </a:t>
            </a:r>
            <a:r>
              <a:rPr lang="en-US" sz="1600" b="1" dirty="0" err="1">
                <a:solidFill>
                  <a:srgbClr val="573A1D"/>
                </a:solidFill>
                <a:latin typeface="Segoe UI Semilight" panose="020B0402040204020203" pitchFamily="34" charset="0"/>
                <a:ea typeface="Calibri" panose="020F0502020204030204" pitchFamily="34" charset="0"/>
                <a:cs typeface="Segoe UI Semilight" panose="020B0402040204020203" pitchFamily="34" charset="0"/>
              </a:rPr>
              <a:t>ami</a:t>
            </a:r>
            <a:endPar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endParaRPr>
          </a:p>
        </p:txBody>
      </p:sp>
    </p:spTree>
    <p:extLst>
      <p:ext uri="{BB962C8B-B14F-4D97-AF65-F5344CB8AC3E}">
        <p14:creationId xmlns:p14="http://schemas.microsoft.com/office/powerpoint/2010/main" val="2084005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DE5262-5DE7-4A7F-A882-FF266CAA35F4}"/>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pic>
        <p:nvPicPr>
          <p:cNvPr id="3" name="Picture 2" descr="A picture containing graphical user interface&#10;&#10;Description automatically generated">
            <a:extLst>
              <a:ext uri="{FF2B5EF4-FFF2-40B4-BE49-F238E27FC236}">
                <a16:creationId xmlns:a16="http://schemas.microsoft.com/office/drawing/2014/main" id="{20DE32D4-D0A8-4D3B-8CB1-C769FAE4B899}"/>
              </a:ext>
            </a:extLst>
          </p:cNvPr>
          <p:cNvPicPr>
            <a:picLocks noChangeAspect="1"/>
          </p:cNvPicPr>
          <p:nvPr/>
        </p:nvPicPr>
        <p:blipFill rotWithShape="1">
          <a:blip r:embed="rId2">
            <a:extLst>
              <a:ext uri="{28A0092B-C50C-407E-A947-70E740481C1C}">
                <a14:useLocalDpi xmlns:a14="http://schemas.microsoft.com/office/drawing/2010/main" val="0"/>
              </a:ext>
            </a:extLst>
          </a:blip>
          <a:srcRect l="3858" t="32287" r="3858" b="34151"/>
          <a:stretch/>
        </p:blipFill>
        <p:spPr>
          <a:xfrm>
            <a:off x="0" y="1568741"/>
            <a:ext cx="12192000" cy="2869035"/>
          </a:xfrm>
          <a:prstGeom prst="rect">
            <a:avLst/>
          </a:prstGeom>
        </p:spPr>
      </p:pic>
      <p:sp>
        <p:nvSpPr>
          <p:cNvPr id="9" name="TextBox 8">
            <a:extLst>
              <a:ext uri="{FF2B5EF4-FFF2-40B4-BE49-F238E27FC236}">
                <a16:creationId xmlns:a16="http://schemas.microsoft.com/office/drawing/2014/main" id="{846F7178-5982-47D6-A175-47B79766925B}"/>
              </a:ext>
            </a:extLst>
          </p:cNvPr>
          <p:cNvSpPr txBox="1"/>
          <p:nvPr/>
        </p:nvSpPr>
        <p:spPr>
          <a:xfrm>
            <a:off x="2585139" y="532904"/>
            <a:ext cx="7021721"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UNIT PLANS</a:t>
            </a:r>
          </a:p>
        </p:txBody>
      </p:sp>
      <p:sp>
        <p:nvSpPr>
          <p:cNvPr id="13" name="TextBox 12">
            <a:extLst>
              <a:ext uri="{FF2B5EF4-FFF2-40B4-BE49-F238E27FC236}">
                <a16:creationId xmlns:a16="http://schemas.microsoft.com/office/drawing/2014/main" id="{E935D07B-F348-48D2-B1B0-57C84DC68E49}"/>
              </a:ext>
            </a:extLst>
          </p:cNvPr>
          <p:cNvSpPr txBox="1"/>
          <p:nvPr/>
        </p:nvSpPr>
        <p:spPr>
          <a:xfrm>
            <a:off x="1768921" y="4504888"/>
            <a:ext cx="1346779" cy="523220"/>
          </a:xfrm>
          <a:prstGeom prst="rect">
            <a:avLst/>
          </a:prstGeom>
          <a:noFill/>
        </p:spPr>
        <p:txBody>
          <a:bodyPr wrap="none" rtlCol="0">
            <a:spAutoFit/>
          </a:bodyPr>
          <a:lstStyle/>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A</a:t>
            </a:r>
          </a:p>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2 BED / 1 BATH</a:t>
            </a:r>
            <a:endParaRPr lang="en-US" sz="1600" dirty="0"/>
          </a:p>
        </p:txBody>
      </p:sp>
      <p:sp>
        <p:nvSpPr>
          <p:cNvPr id="14" name="TextBox 13">
            <a:extLst>
              <a:ext uri="{FF2B5EF4-FFF2-40B4-BE49-F238E27FC236}">
                <a16:creationId xmlns:a16="http://schemas.microsoft.com/office/drawing/2014/main" id="{6BBA465B-EE5B-4AC5-B748-71924FED483C}"/>
              </a:ext>
            </a:extLst>
          </p:cNvPr>
          <p:cNvSpPr txBox="1"/>
          <p:nvPr/>
        </p:nvSpPr>
        <p:spPr>
          <a:xfrm>
            <a:off x="5524393" y="4499601"/>
            <a:ext cx="1346779" cy="523220"/>
          </a:xfrm>
          <a:prstGeom prst="rect">
            <a:avLst/>
          </a:prstGeom>
          <a:noFill/>
        </p:spPr>
        <p:txBody>
          <a:bodyPr wrap="none" rtlCol="0">
            <a:spAutoFit/>
          </a:bodyPr>
          <a:lstStyle/>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B</a:t>
            </a:r>
          </a:p>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1 BED / 1 BATH</a:t>
            </a:r>
            <a:endParaRPr lang="en-US" sz="1600" dirty="0"/>
          </a:p>
        </p:txBody>
      </p:sp>
      <p:sp>
        <p:nvSpPr>
          <p:cNvPr id="15" name="TextBox 14">
            <a:extLst>
              <a:ext uri="{FF2B5EF4-FFF2-40B4-BE49-F238E27FC236}">
                <a16:creationId xmlns:a16="http://schemas.microsoft.com/office/drawing/2014/main" id="{6CF357DB-B2DD-4BBA-AB4F-2ADCC8BE426D}"/>
              </a:ext>
            </a:extLst>
          </p:cNvPr>
          <p:cNvSpPr txBox="1"/>
          <p:nvPr/>
        </p:nvSpPr>
        <p:spPr>
          <a:xfrm>
            <a:off x="9203723" y="4504888"/>
            <a:ext cx="1499065" cy="523220"/>
          </a:xfrm>
          <a:prstGeom prst="rect">
            <a:avLst/>
          </a:prstGeom>
          <a:noFill/>
        </p:spPr>
        <p:txBody>
          <a:bodyPr wrap="none" rtlCol="0">
            <a:spAutoFit/>
          </a:bodyPr>
          <a:lstStyle/>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C</a:t>
            </a:r>
          </a:p>
          <a:p>
            <a:pPr algn="ct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STUDIO / 1 BATH</a:t>
            </a:r>
            <a:endParaRPr lang="en-US" sz="1600" dirty="0"/>
          </a:p>
        </p:txBody>
      </p:sp>
    </p:spTree>
    <p:extLst>
      <p:ext uri="{BB962C8B-B14F-4D97-AF65-F5344CB8AC3E}">
        <p14:creationId xmlns:p14="http://schemas.microsoft.com/office/powerpoint/2010/main" val="573120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road, shore&#10;&#10;Description automatically generated">
            <a:extLst>
              <a:ext uri="{FF2B5EF4-FFF2-40B4-BE49-F238E27FC236}">
                <a16:creationId xmlns:a16="http://schemas.microsoft.com/office/drawing/2014/main" id="{A7765750-A30F-41AD-9EDF-2458A252B2CC}"/>
              </a:ext>
            </a:extLst>
          </p:cNvPr>
          <p:cNvPicPr>
            <a:picLocks noChangeAspect="1"/>
          </p:cNvPicPr>
          <p:nvPr/>
        </p:nvPicPr>
        <p:blipFill rotWithShape="1">
          <a:blip r:embed="rId2">
            <a:extLst>
              <a:ext uri="{28A0092B-C50C-407E-A947-70E740481C1C}">
                <a14:useLocalDpi xmlns:a14="http://schemas.microsoft.com/office/drawing/2010/main" val="0"/>
              </a:ext>
            </a:extLst>
          </a:blip>
          <a:srcRect l="22299" t="10736" b="13820"/>
          <a:stretch/>
        </p:blipFill>
        <p:spPr>
          <a:xfrm>
            <a:off x="299063" y="1692666"/>
            <a:ext cx="5638844" cy="3079626"/>
          </a:xfrm>
          <a:prstGeom prst="rect">
            <a:avLst/>
          </a:prstGeom>
        </p:spPr>
      </p:pic>
      <p:sp>
        <p:nvSpPr>
          <p:cNvPr id="10" name="TextBox 9">
            <a:extLst>
              <a:ext uri="{FF2B5EF4-FFF2-40B4-BE49-F238E27FC236}">
                <a16:creationId xmlns:a16="http://schemas.microsoft.com/office/drawing/2014/main" id="{D2F33E02-7B06-4280-A024-5C3B27F16F02}"/>
              </a:ext>
            </a:extLst>
          </p:cNvPr>
          <p:cNvSpPr txBox="1"/>
          <p:nvPr/>
        </p:nvSpPr>
        <p:spPr>
          <a:xfrm>
            <a:off x="6012642" y="1559257"/>
            <a:ext cx="6724481" cy="3739485"/>
          </a:xfrm>
          <a:prstGeom prst="rect">
            <a:avLst/>
          </a:prstGeom>
          <a:noFill/>
        </p:spPr>
        <p:txBody>
          <a:bodyPr wrap="square" rtlCol="0">
            <a:spAutoFit/>
          </a:bodyPr>
          <a:lstStyle/>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Community Room</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280 Units 100% Low-income, 180 Units 100% workforce housing</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Surrounded by parks and connected to the legacy loop</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Security cameras</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Criminal and Credit background checks for all residents</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100% ADA friendly</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Downtown</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rPr>
              <a:t>Bike repair shop and indoor and outdoor storage</a:t>
            </a:r>
          </a:p>
          <a:p>
            <a:pPr marL="285750" marR="0" indent="-285750">
              <a:lnSpc>
                <a:spcPct val="150000"/>
              </a:lnSpc>
              <a:spcBef>
                <a:spcPts val="0"/>
              </a:spcBef>
              <a:spcAft>
                <a:spcPts val="0"/>
              </a:spcAft>
              <a:buFont typeface="Arial" panose="020B0604020202020204" pitchFamily="34" charset="0"/>
              <a:buChar char="•"/>
            </a:pPr>
            <a:r>
              <a:rPr lang="en-US" sz="1600" b="1" dirty="0">
                <a:solidFill>
                  <a:srgbClr val="573A1D"/>
                </a:solidFill>
                <a:latin typeface="Segoe UI Semilight" panose="020B0402040204020203" pitchFamily="34" charset="0"/>
                <a:ea typeface="Calibri" panose="020F0502020204030204" pitchFamily="34" charset="0"/>
                <a:cs typeface="Segoe UI Semilight" panose="020B0402040204020203" pitchFamily="34" charset="0"/>
              </a:rPr>
              <a:t>Public Art</a:t>
            </a:r>
            <a:endPar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endParaRPr>
          </a:p>
          <a:p>
            <a:endParaRPr lang="en-US" dirty="0"/>
          </a:p>
        </p:txBody>
      </p:sp>
      <p:sp>
        <p:nvSpPr>
          <p:cNvPr id="12" name="TextBox 11">
            <a:extLst>
              <a:ext uri="{FF2B5EF4-FFF2-40B4-BE49-F238E27FC236}">
                <a16:creationId xmlns:a16="http://schemas.microsoft.com/office/drawing/2014/main" id="{478DB962-B435-4AE3-89C3-5EDEDB5AF914}"/>
              </a:ext>
            </a:extLst>
          </p:cNvPr>
          <p:cNvSpPr txBox="1"/>
          <p:nvPr/>
        </p:nvSpPr>
        <p:spPr>
          <a:xfrm>
            <a:off x="2358636" y="563982"/>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PUBLIC IMPROVEMENTS</a:t>
            </a:r>
          </a:p>
        </p:txBody>
      </p:sp>
    </p:spTree>
    <p:extLst>
      <p:ext uri="{BB962C8B-B14F-4D97-AF65-F5344CB8AC3E}">
        <p14:creationId xmlns:p14="http://schemas.microsoft.com/office/powerpoint/2010/main" val="384724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77BE74FC-12E1-4F95-BBB7-0331FDCF8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872" y="1192475"/>
            <a:ext cx="6900500" cy="4775401"/>
          </a:xfrm>
          <a:prstGeom prst="rect">
            <a:avLst/>
          </a:prstGeom>
        </p:spPr>
      </p:pic>
      <p:sp>
        <p:nvSpPr>
          <p:cNvPr id="4" name="TextBox 3">
            <a:extLst>
              <a:ext uri="{FF2B5EF4-FFF2-40B4-BE49-F238E27FC236}">
                <a16:creationId xmlns:a16="http://schemas.microsoft.com/office/drawing/2014/main" id="{CCE493EF-803A-43B9-8A47-7FCB231ABCAA}"/>
              </a:ext>
            </a:extLst>
          </p:cNvPr>
          <p:cNvSpPr txBox="1"/>
          <p:nvPr/>
        </p:nvSpPr>
        <p:spPr>
          <a:xfrm>
            <a:off x="2358636" y="555190"/>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PARKS AND THE LEGACY LOOP</a:t>
            </a:r>
          </a:p>
        </p:txBody>
      </p:sp>
    </p:spTree>
    <p:extLst>
      <p:ext uri="{BB962C8B-B14F-4D97-AF65-F5344CB8AC3E}">
        <p14:creationId xmlns:p14="http://schemas.microsoft.com/office/powerpoint/2010/main" val="1983763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60D452D-E5D2-4599-8D86-AE5CEEA0C57B}"/>
              </a:ext>
            </a:extLst>
          </p:cNvPr>
          <p:cNvSpPr txBox="1"/>
          <p:nvPr/>
        </p:nvSpPr>
        <p:spPr>
          <a:xfrm>
            <a:off x="3072504" y="5943106"/>
            <a:ext cx="5888727" cy="338554"/>
          </a:xfrm>
          <a:prstGeom prst="rect">
            <a:avLst/>
          </a:prstGeom>
          <a:noFill/>
        </p:spPr>
        <p:txBody>
          <a:bodyPr wrap="none" rtlCol="0">
            <a:spAutoFit/>
          </a:bodyPr>
          <a:lstStyle/>
          <a:p>
            <a:pPr algn="ctr"/>
            <a:r>
              <a:rPr lang="en-US" sz="1600" b="1" dirty="0">
                <a:solidFill>
                  <a:srgbClr val="573A1D"/>
                </a:solidFill>
                <a:latin typeface="Segoe UI Semilight" panose="020B0402040204020203" pitchFamily="34" charset="0"/>
                <a:cs typeface="Segoe UI Semilight" panose="020B0402040204020203" pitchFamily="34" charset="0"/>
              </a:rPr>
              <a:t>Lowell Commons will follow 12 months behind Draper Commons</a:t>
            </a:r>
          </a:p>
        </p:txBody>
      </p:sp>
      <p:sp>
        <p:nvSpPr>
          <p:cNvPr id="11" name="TextBox 10">
            <a:extLst>
              <a:ext uri="{FF2B5EF4-FFF2-40B4-BE49-F238E27FC236}">
                <a16:creationId xmlns:a16="http://schemas.microsoft.com/office/drawing/2014/main" id="{A02D69A4-E8FB-42EC-BB1E-13D0462133BB}"/>
              </a:ext>
            </a:extLst>
          </p:cNvPr>
          <p:cNvSpPr txBox="1"/>
          <p:nvPr/>
        </p:nvSpPr>
        <p:spPr>
          <a:xfrm>
            <a:off x="2358123" y="555190"/>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PROJECT TIMELINE</a:t>
            </a:r>
          </a:p>
        </p:txBody>
      </p:sp>
      <p:sp>
        <p:nvSpPr>
          <p:cNvPr id="12" name="TextBox 11">
            <a:extLst>
              <a:ext uri="{FF2B5EF4-FFF2-40B4-BE49-F238E27FC236}">
                <a16:creationId xmlns:a16="http://schemas.microsoft.com/office/drawing/2014/main" id="{A9E2B038-0D5D-4C9F-BF5F-0A48C3502001}"/>
              </a:ext>
            </a:extLst>
          </p:cNvPr>
          <p:cNvSpPr txBox="1"/>
          <p:nvPr/>
        </p:nvSpPr>
        <p:spPr>
          <a:xfrm>
            <a:off x="2719535" y="877860"/>
            <a:ext cx="2404055" cy="307777"/>
          </a:xfrm>
          <a:prstGeom prst="rect">
            <a:avLst/>
          </a:prstGeom>
          <a:noFill/>
        </p:spPr>
        <p:txBody>
          <a:bodyPr wrap="none" rtlCol="0">
            <a:spAutoFit/>
          </a:bodyPr>
          <a:lstStyle/>
          <a:p>
            <a:pPr algn="ctr"/>
            <a:r>
              <a:rPr lang="en-US" sz="14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DRAPER COMMONS:</a:t>
            </a:r>
            <a:endParaRPr lang="en-US" sz="1400" spc="300" dirty="0">
              <a:solidFill>
                <a:schemeClr val="accent1">
                  <a:lumMod val="75000"/>
                </a:schemeClr>
              </a:solidFill>
            </a:endParaRPr>
          </a:p>
        </p:txBody>
      </p:sp>
      <p:sp>
        <p:nvSpPr>
          <p:cNvPr id="13" name="TextBox 12">
            <a:extLst>
              <a:ext uri="{FF2B5EF4-FFF2-40B4-BE49-F238E27FC236}">
                <a16:creationId xmlns:a16="http://schemas.microsoft.com/office/drawing/2014/main" id="{9BD9681D-76C4-4927-A91B-4F0F541C2F3B}"/>
              </a:ext>
            </a:extLst>
          </p:cNvPr>
          <p:cNvSpPr txBox="1"/>
          <p:nvPr/>
        </p:nvSpPr>
        <p:spPr>
          <a:xfrm>
            <a:off x="4718308" y="5604552"/>
            <a:ext cx="2469202" cy="338554"/>
          </a:xfrm>
          <a:prstGeom prst="rect">
            <a:avLst/>
          </a:prstGeom>
          <a:noFill/>
        </p:spPr>
        <p:txBody>
          <a:bodyPr wrap="none" rtlCol="0">
            <a:spAutoFit/>
          </a:bodyPr>
          <a:lstStyle/>
          <a:p>
            <a:r>
              <a:rPr lang="en-US" sz="16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LOWELL </a:t>
            </a:r>
            <a:r>
              <a:rPr lang="en-US" sz="1400" b="1" spc="300"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COMMONS</a:t>
            </a:r>
            <a:r>
              <a:rPr lang="en-US" sz="1600" b="1" dirty="0">
                <a:solidFill>
                  <a:schemeClr val="accent1">
                    <a:lumMod val="75000"/>
                  </a:schemeClr>
                </a:solidFill>
                <a:latin typeface="Segoe UI Semilight" panose="020B0402040204020203" pitchFamily="34" charset="0"/>
                <a:ea typeface="Tahoma" panose="020B0604030504040204" pitchFamily="34" charset="0"/>
                <a:cs typeface="Segoe UI Semilight" panose="020B0402040204020203" pitchFamily="34" charset="0"/>
              </a:rPr>
              <a:t>:</a:t>
            </a:r>
            <a:endParaRPr lang="en-US" sz="1600" dirty="0">
              <a:solidFill>
                <a:schemeClr val="accent1">
                  <a:lumMod val="75000"/>
                </a:schemeClr>
              </a:solidFill>
            </a:endParaRPr>
          </a:p>
        </p:txBody>
      </p:sp>
      <p:sp>
        <p:nvSpPr>
          <p:cNvPr id="6" name="TextBox 5">
            <a:extLst>
              <a:ext uri="{FF2B5EF4-FFF2-40B4-BE49-F238E27FC236}">
                <a16:creationId xmlns:a16="http://schemas.microsoft.com/office/drawing/2014/main" id="{86E967D8-EE9A-4087-BCBB-1CBAAABEDD0D}"/>
              </a:ext>
            </a:extLst>
          </p:cNvPr>
          <p:cNvSpPr txBox="1"/>
          <p:nvPr/>
        </p:nvSpPr>
        <p:spPr>
          <a:xfrm>
            <a:off x="3314400" y="4865888"/>
            <a:ext cx="5404934" cy="830997"/>
          </a:xfrm>
          <a:prstGeom prst="rect">
            <a:avLst/>
          </a:prstGeom>
          <a:noFill/>
        </p:spPr>
        <p:txBody>
          <a:bodyPr wrap="square" rtlCol="0">
            <a:spAutoFit/>
          </a:bodyPr>
          <a:lstStyle/>
          <a:p>
            <a:pPr marL="0" marR="0" algn="ctr">
              <a:spcBef>
                <a:spcPts val="0"/>
              </a:spcBef>
              <a:spcAft>
                <a:spcPts val="0"/>
              </a:spcAft>
            </a:pPr>
            <a:r>
              <a:rPr lang="en-US" sz="1600" b="1" dirty="0">
                <a:solidFill>
                  <a:srgbClr val="573A1D"/>
                </a:solidFill>
                <a:latin typeface="Segoe UI Semilight" panose="020B0402040204020203" pitchFamily="34" charset="0"/>
                <a:ea typeface="Calibri" panose="020F0502020204030204" pitchFamily="34" charset="0"/>
                <a:cs typeface="Segoe UI Semilight" panose="020B0402040204020203" pitchFamily="34" charset="0"/>
              </a:rPr>
              <a:t>By using modular construction systems, construction for Draper Commons is expected to take 9-10 months</a:t>
            </a:r>
            <a:endPar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algn="ctr">
              <a:spcBef>
                <a:spcPts val="0"/>
              </a:spcBef>
              <a:spcAft>
                <a:spcPts val="0"/>
              </a:spcAft>
            </a:pPr>
            <a:endParaRPr lang="en-US" sz="1600" b="1" dirty="0">
              <a:solidFill>
                <a:srgbClr val="573A1D"/>
              </a:solidFill>
              <a:effectLst/>
              <a:latin typeface="Segoe UI Semilight" panose="020B0402040204020203" pitchFamily="34" charset="0"/>
              <a:ea typeface="Calibri" panose="020F0502020204030204" pitchFamily="34" charset="0"/>
              <a:cs typeface="Segoe UI Semilight" panose="020B0402040204020203" pitchFamily="34" charset="0"/>
            </a:endParaRPr>
          </a:p>
        </p:txBody>
      </p:sp>
      <p:pic>
        <p:nvPicPr>
          <p:cNvPr id="3" name="Picture 2" descr="Calendar&#10;&#10;Description automatically generated with medium confidence">
            <a:extLst>
              <a:ext uri="{FF2B5EF4-FFF2-40B4-BE49-F238E27FC236}">
                <a16:creationId xmlns:a16="http://schemas.microsoft.com/office/drawing/2014/main" id="{55876D4E-FFC7-42F6-9AF2-454D8358CD7E}"/>
              </a:ext>
            </a:extLst>
          </p:cNvPr>
          <p:cNvPicPr>
            <a:picLocks noChangeAspect="1"/>
          </p:cNvPicPr>
          <p:nvPr/>
        </p:nvPicPr>
        <p:blipFill rotWithShape="1">
          <a:blip r:embed="rId2">
            <a:extLst>
              <a:ext uri="{28A0092B-C50C-407E-A947-70E740481C1C}">
                <a14:useLocalDpi xmlns:a14="http://schemas.microsoft.com/office/drawing/2010/main" val="0"/>
              </a:ext>
            </a:extLst>
          </a:blip>
          <a:srcRect l="1696" t="9893" r="929" b="1170"/>
          <a:stretch/>
        </p:blipFill>
        <p:spPr>
          <a:xfrm>
            <a:off x="2812630" y="1180747"/>
            <a:ext cx="6280557" cy="3644622"/>
          </a:xfrm>
          <a:prstGeom prst="rect">
            <a:avLst/>
          </a:prstGeom>
        </p:spPr>
      </p:pic>
    </p:spTree>
    <p:extLst>
      <p:ext uri="{BB962C8B-B14F-4D97-AF65-F5344CB8AC3E}">
        <p14:creationId xmlns:p14="http://schemas.microsoft.com/office/powerpoint/2010/main" val="49400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2DD6F0-7C50-4B94-8152-2AB337161167}"/>
              </a:ext>
            </a:extLst>
          </p:cNvPr>
          <p:cNvSpPr txBox="1"/>
          <p:nvPr/>
        </p:nvSpPr>
        <p:spPr>
          <a:xfrm>
            <a:off x="6842763" y="4203296"/>
            <a:ext cx="2690375" cy="784830"/>
          </a:xfrm>
          <a:prstGeom prst="rect">
            <a:avLst/>
          </a:prstGeom>
          <a:noFill/>
        </p:spPr>
        <p:txBody>
          <a:bodyPr wrap="square" numCol="1" rtlCol="0">
            <a:spAutoFit/>
          </a:bodyPr>
          <a:lstStyle/>
          <a:p>
            <a:pPr marR="0">
              <a:lnSpc>
                <a:spcPct val="150000"/>
              </a:lnSpc>
              <a:spcBef>
                <a:spcPts val="0"/>
              </a:spcBef>
              <a:spcAft>
                <a:spcPts val="0"/>
              </a:spcAft>
            </a:pPr>
            <a:r>
              <a:rPr lang="en-US" sz="1800" dirty="0">
                <a:solidFill>
                  <a:srgbClr val="573A1D"/>
                </a:solidFill>
                <a:effectLst/>
                <a:ea typeface="Calibri" panose="020F0502020204030204" pitchFamily="34" charset="0"/>
              </a:rPr>
              <a:t>The R and R Foundation</a:t>
            </a:r>
          </a:p>
          <a:p>
            <a:endParaRPr lang="en-US" dirty="0"/>
          </a:p>
        </p:txBody>
      </p:sp>
      <p:pic>
        <p:nvPicPr>
          <p:cNvPr id="13" name="Picture 12" descr="Logo&#10;&#10;Description automatically generated">
            <a:extLst>
              <a:ext uri="{FF2B5EF4-FFF2-40B4-BE49-F238E27FC236}">
                <a16:creationId xmlns:a16="http://schemas.microsoft.com/office/drawing/2014/main" id="{5E59F672-9957-4941-9CF7-86140A196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231" y="1341474"/>
            <a:ext cx="1669409" cy="869484"/>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7EBDC701-C6F0-4B41-BBE0-3328AE139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71" y="4256910"/>
            <a:ext cx="2207878" cy="516643"/>
          </a:xfrm>
          <a:prstGeom prst="rect">
            <a:avLst/>
          </a:prstGeom>
        </p:spPr>
      </p:pic>
      <p:pic>
        <p:nvPicPr>
          <p:cNvPr id="17" name="Graphic 16">
            <a:extLst>
              <a:ext uri="{FF2B5EF4-FFF2-40B4-BE49-F238E27FC236}">
                <a16:creationId xmlns:a16="http://schemas.microsoft.com/office/drawing/2014/main" id="{B9AE394C-A727-4AC4-864B-D4ECDE2BBD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7800" y="1469510"/>
            <a:ext cx="1676400" cy="752475"/>
          </a:xfrm>
          <a:prstGeom prst="rect">
            <a:avLst/>
          </a:prstGeom>
        </p:spPr>
      </p:pic>
      <p:pic>
        <p:nvPicPr>
          <p:cNvPr id="19" name="Picture 18" descr="Text&#10;&#10;Description automatically generated with low confidence">
            <a:extLst>
              <a:ext uri="{FF2B5EF4-FFF2-40B4-BE49-F238E27FC236}">
                <a16:creationId xmlns:a16="http://schemas.microsoft.com/office/drawing/2014/main" id="{C3CF109A-9993-4E93-BE16-98B57A36D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6216" y="4157648"/>
            <a:ext cx="2326570" cy="736747"/>
          </a:xfrm>
          <a:prstGeom prst="rect">
            <a:avLst/>
          </a:prstGeom>
        </p:spPr>
      </p:pic>
      <p:pic>
        <p:nvPicPr>
          <p:cNvPr id="21" name="Picture 20" descr="Logo, company name&#10;&#10;Description automatically generated">
            <a:extLst>
              <a:ext uri="{FF2B5EF4-FFF2-40B4-BE49-F238E27FC236}">
                <a16:creationId xmlns:a16="http://schemas.microsoft.com/office/drawing/2014/main" id="{88C9BE29-0EF3-46A1-A635-64543F1F1A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2261" y="4157648"/>
            <a:ext cx="2258837" cy="683116"/>
          </a:xfrm>
          <a:prstGeom prst="rect">
            <a:avLst/>
          </a:prstGeom>
        </p:spPr>
      </p:pic>
      <p:pic>
        <p:nvPicPr>
          <p:cNvPr id="23" name="Graphic 22">
            <a:extLst>
              <a:ext uri="{FF2B5EF4-FFF2-40B4-BE49-F238E27FC236}">
                <a16:creationId xmlns:a16="http://schemas.microsoft.com/office/drawing/2014/main" id="{1D4A0332-033F-4251-9CF2-D66E44EDC3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43985" y="2819092"/>
            <a:ext cx="2143125" cy="762000"/>
          </a:xfrm>
          <a:prstGeom prst="rect">
            <a:avLst/>
          </a:prstGeom>
        </p:spPr>
      </p:pic>
      <p:pic>
        <p:nvPicPr>
          <p:cNvPr id="25" name="Picture 24" descr="Logo, company name&#10;&#10;Description automatically generated">
            <a:extLst>
              <a:ext uri="{FF2B5EF4-FFF2-40B4-BE49-F238E27FC236}">
                <a16:creationId xmlns:a16="http://schemas.microsoft.com/office/drawing/2014/main" id="{D2AABE1C-2DA1-4AC4-BF5C-CB1D8DBC82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7194" y="1479035"/>
            <a:ext cx="2066925" cy="952500"/>
          </a:xfrm>
          <a:prstGeom prst="rect">
            <a:avLst/>
          </a:prstGeom>
        </p:spPr>
      </p:pic>
      <p:pic>
        <p:nvPicPr>
          <p:cNvPr id="27" name="Picture 26" descr="Logo, company name&#10;&#10;Description automatically generated">
            <a:extLst>
              <a:ext uri="{FF2B5EF4-FFF2-40B4-BE49-F238E27FC236}">
                <a16:creationId xmlns:a16="http://schemas.microsoft.com/office/drawing/2014/main" id="{69D149AC-1DBE-43C7-82EC-37F7B47810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763" y="1186421"/>
            <a:ext cx="1872695" cy="1035564"/>
          </a:xfrm>
          <a:prstGeom prst="rect">
            <a:avLst/>
          </a:prstGeom>
        </p:spPr>
      </p:pic>
      <p:pic>
        <p:nvPicPr>
          <p:cNvPr id="29" name="Graphic 28">
            <a:extLst>
              <a:ext uri="{FF2B5EF4-FFF2-40B4-BE49-F238E27FC236}">
                <a16:creationId xmlns:a16="http://schemas.microsoft.com/office/drawing/2014/main" id="{490DE2A6-A724-46AF-8449-7BDE81BEDC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44293" y="3028642"/>
            <a:ext cx="2733675" cy="342900"/>
          </a:xfrm>
          <a:prstGeom prst="rect">
            <a:avLst/>
          </a:prstGeom>
        </p:spPr>
      </p:pic>
      <p:pic>
        <p:nvPicPr>
          <p:cNvPr id="31" name="Graphic 30">
            <a:extLst>
              <a:ext uri="{FF2B5EF4-FFF2-40B4-BE49-F238E27FC236}">
                <a16:creationId xmlns:a16="http://schemas.microsoft.com/office/drawing/2014/main" id="{18E80042-D89D-4681-98EA-DE15D1729F6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65723" y="2924404"/>
            <a:ext cx="1909973" cy="734605"/>
          </a:xfrm>
          <a:prstGeom prst="rect">
            <a:avLst/>
          </a:prstGeom>
        </p:spPr>
      </p:pic>
      <p:pic>
        <p:nvPicPr>
          <p:cNvPr id="33" name="Picture 32" descr="Text&#10;&#10;Description automatically generated">
            <a:extLst>
              <a:ext uri="{FF2B5EF4-FFF2-40B4-BE49-F238E27FC236}">
                <a16:creationId xmlns:a16="http://schemas.microsoft.com/office/drawing/2014/main" id="{267A8524-1E96-401C-9241-2CC12086B8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7392" y="2707956"/>
            <a:ext cx="2856908" cy="984271"/>
          </a:xfrm>
          <a:prstGeom prst="rect">
            <a:avLst/>
          </a:prstGeom>
        </p:spPr>
      </p:pic>
      <p:sp>
        <p:nvSpPr>
          <p:cNvPr id="35" name="TextBox 34">
            <a:extLst>
              <a:ext uri="{FF2B5EF4-FFF2-40B4-BE49-F238E27FC236}">
                <a16:creationId xmlns:a16="http://schemas.microsoft.com/office/drawing/2014/main" id="{C6204CAE-72F5-4FB8-A5F8-130AF2FAAC88}"/>
              </a:ext>
            </a:extLst>
          </p:cNvPr>
          <p:cNvSpPr txBox="1"/>
          <p:nvPr/>
        </p:nvSpPr>
        <p:spPr>
          <a:xfrm>
            <a:off x="7492360" y="2221985"/>
            <a:ext cx="1909974" cy="307777"/>
          </a:xfrm>
          <a:prstGeom prst="rect">
            <a:avLst/>
          </a:prstGeom>
          <a:noFill/>
        </p:spPr>
        <p:txBody>
          <a:bodyPr wrap="square">
            <a:spAutoFit/>
          </a:bodyPr>
          <a:lstStyle/>
          <a:p>
            <a:pPr marR="0" algn="ctr">
              <a:spcBef>
                <a:spcPts val="0"/>
              </a:spcBef>
              <a:spcAft>
                <a:spcPts val="0"/>
              </a:spcAft>
            </a:pPr>
            <a:r>
              <a:rPr lang="en-US" sz="1400" dirty="0">
                <a:solidFill>
                  <a:srgbClr val="C00000"/>
                </a:solidFill>
                <a:effectLst/>
                <a:latin typeface="Adobe Devanagari" panose="02040503050201020203" pitchFamily="18" charset="0"/>
                <a:ea typeface="Calibri" panose="020F0502020204030204" pitchFamily="34" charset="0"/>
                <a:cs typeface="Adobe Devanagari" panose="02040503050201020203" pitchFamily="18" charset="0"/>
              </a:rPr>
              <a:t>RAPID RESPONSE</a:t>
            </a:r>
          </a:p>
        </p:txBody>
      </p:sp>
      <p:sp>
        <p:nvSpPr>
          <p:cNvPr id="36" name="TextBox 35">
            <a:extLst>
              <a:ext uri="{FF2B5EF4-FFF2-40B4-BE49-F238E27FC236}">
                <a16:creationId xmlns:a16="http://schemas.microsoft.com/office/drawing/2014/main" id="{207AB7B2-F9D6-4422-8259-578709102733}"/>
              </a:ext>
            </a:extLst>
          </p:cNvPr>
          <p:cNvSpPr txBox="1"/>
          <p:nvPr/>
        </p:nvSpPr>
        <p:spPr>
          <a:xfrm>
            <a:off x="2371712" y="568879"/>
            <a:ext cx="747472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COMMUNITY INVOLVEMENT</a:t>
            </a:r>
          </a:p>
        </p:txBody>
      </p:sp>
      <p:sp>
        <p:nvSpPr>
          <p:cNvPr id="16" name="TextBox 15">
            <a:extLst>
              <a:ext uri="{FF2B5EF4-FFF2-40B4-BE49-F238E27FC236}">
                <a16:creationId xmlns:a16="http://schemas.microsoft.com/office/drawing/2014/main" id="{EA926D98-37E7-4380-9D15-660ECCFABEF6}"/>
              </a:ext>
            </a:extLst>
          </p:cNvPr>
          <p:cNvSpPr txBox="1"/>
          <p:nvPr/>
        </p:nvSpPr>
        <p:spPr>
          <a:xfrm>
            <a:off x="1907210" y="5275593"/>
            <a:ext cx="8377579" cy="830997"/>
          </a:xfrm>
          <a:prstGeom prst="rect">
            <a:avLst/>
          </a:prstGeom>
          <a:noFill/>
        </p:spPr>
        <p:txBody>
          <a:bodyPr wrap="square" rtlCol="0">
            <a:spAutoFit/>
          </a:bodyPr>
          <a:lstStyle/>
          <a:p>
            <a:pPr algn="ctr"/>
            <a:r>
              <a:rPr lang="en-US" sz="1600" b="1" dirty="0">
                <a:solidFill>
                  <a:srgbClr val="573A1D"/>
                </a:solidFill>
                <a:latin typeface="Segoe UI Semilight" panose="020B0402040204020203" pitchFamily="34" charset="0"/>
                <a:cs typeface="Segoe UI Semilight" panose="020B0402040204020203" pitchFamily="34" charset="0"/>
              </a:rPr>
              <a:t>We want to be a community partner in addition to providing housing.  We want to provide a place  to meet, gather, and connect people to the community through jobs, social networking and empowering people to be self-sufficient by providing housing as the cornerstone.</a:t>
            </a:r>
          </a:p>
        </p:txBody>
      </p:sp>
      <p:pic>
        <p:nvPicPr>
          <p:cNvPr id="18" name="Picture 17" descr="Logo, company name&#10;&#10;Description automatically generated">
            <a:extLst>
              <a:ext uri="{FF2B5EF4-FFF2-40B4-BE49-F238E27FC236}">
                <a16:creationId xmlns:a16="http://schemas.microsoft.com/office/drawing/2014/main" id="{A7341F99-F4D2-4732-A0A0-9082716D1F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6575" y="1212235"/>
            <a:ext cx="1761544" cy="974100"/>
          </a:xfrm>
          <a:prstGeom prst="rect">
            <a:avLst/>
          </a:prstGeom>
        </p:spPr>
      </p:pic>
      <p:pic>
        <p:nvPicPr>
          <p:cNvPr id="3" name="Picture 2" descr="Logo&#10;&#10;Description automatically generated">
            <a:extLst>
              <a:ext uri="{FF2B5EF4-FFF2-40B4-BE49-F238E27FC236}">
                <a16:creationId xmlns:a16="http://schemas.microsoft.com/office/drawing/2014/main" id="{B8511D19-4BE1-4AFD-A29C-2AED2EB054F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22018" y="3712910"/>
            <a:ext cx="1181485" cy="1181485"/>
          </a:xfrm>
          <a:prstGeom prst="rect">
            <a:avLst/>
          </a:prstGeom>
        </p:spPr>
      </p:pic>
    </p:spTree>
    <p:extLst>
      <p:ext uri="{BB962C8B-B14F-4D97-AF65-F5344CB8AC3E}">
        <p14:creationId xmlns:p14="http://schemas.microsoft.com/office/powerpoint/2010/main" val="2243947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8DEC5800-03A6-410B-A7E7-C1362B7B1A42}"/>
              </a:ext>
            </a:extLst>
          </p:cNvPr>
          <p:cNvPicPr>
            <a:picLocks noChangeAspect="1"/>
          </p:cNvPicPr>
          <p:nvPr/>
        </p:nvPicPr>
        <p:blipFill rotWithShape="1">
          <a:blip r:embed="rId2">
            <a:extLst>
              <a:ext uri="{28A0092B-C50C-407E-A947-70E740481C1C}">
                <a14:useLocalDpi xmlns:a14="http://schemas.microsoft.com/office/drawing/2010/main" val="0"/>
              </a:ext>
            </a:extLst>
          </a:blip>
          <a:srcRect t="280" b="3869"/>
          <a:stretch/>
        </p:blipFill>
        <p:spPr>
          <a:xfrm>
            <a:off x="2651979" y="1108226"/>
            <a:ext cx="6888041" cy="4641547"/>
          </a:xfrm>
          <a:prstGeom prst="rect">
            <a:avLst/>
          </a:prstGeom>
        </p:spPr>
      </p:pic>
      <p:sp>
        <p:nvSpPr>
          <p:cNvPr id="12" name="TextBox 11">
            <a:extLst>
              <a:ext uri="{FF2B5EF4-FFF2-40B4-BE49-F238E27FC236}">
                <a16:creationId xmlns:a16="http://schemas.microsoft.com/office/drawing/2014/main" id="{4BDE5262-5DE7-4A7F-A882-FF266CAA35F4}"/>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cxnSp>
        <p:nvCxnSpPr>
          <p:cNvPr id="10" name="Straight Connector 9">
            <a:extLst>
              <a:ext uri="{FF2B5EF4-FFF2-40B4-BE49-F238E27FC236}">
                <a16:creationId xmlns:a16="http://schemas.microsoft.com/office/drawing/2014/main" id="{F7D431BD-EA53-478A-A351-F41FE4004D4C}"/>
              </a:ext>
            </a:extLst>
          </p:cNvPr>
          <p:cNvCxnSpPr>
            <a:cxnSpLocks/>
          </p:cNvCxnSpPr>
          <p:nvPr/>
        </p:nvCxnSpPr>
        <p:spPr>
          <a:xfrm flipH="1">
            <a:off x="2362741" y="4728349"/>
            <a:ext cx="2729376" cy="14930"/>
          </a:xfrm>
          <a:prstGeom prst="line">
            <a:avLst/>
          </a:prstGeom>
          <a:ln w="3810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5CA9C7-1061-430C-850F-C2DF076FDFDA}"/>
              </a:ext>
            </a:extLst>
          </p:cNvPr>
          <p:cNvCxnSpPr>
            <a:cxnSpLocks/>
          </p:cNvCxnSpPr>
          <p:nvPr/>
        </p:nvCxnSpPr>
        <p:spPr>
          <a:xfrm flipH="1">
            <a:off x="8054413" y="1837371"/>
            <a:ext cx="1957042" cy="0"/>
          </a:xfrm>
          <a:prstGeom prst="line">
            <a:avLst/>
          </a:prstGeom>
          <a:ln w="28575">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B5ECB74-768D-4126-8032-1A8F8267C6B9}"/>
              </a:ext>
            </a:extLst>
          </p:cNvPr>
          <p:cNvSpPr txBox="1"/>
          <p:nvPr/>
        </p:nvSpPr>
        <p:spPr>
          <a:xfrm>
            <a:off x="9975612" y="1683482"/>
            <a:ext cx="1786899" cy="30777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DRAPER COMMONS</a:t>
            </a:r>
            <a:endParaRPr lang="en-US" sz="1400" dirty="0"/>
          </a:p>
        </p:txBody>
      </p:sp>
      <p:sp>
        <p:nvSpPr>
          <p:cNvPr id="23" name="TextBox 22">
            <a:extLst>
              <a:ext uri="{FF2B5EF4-FFF2-40B4-BE49-F238E27FC236}">
                <a16:creationId xmlns:a16="http://schemas.microsoft.com/office/drawing/2014/main" id="{5ABD7510-DFAC-4573-9224-BC7BECD641F6}"/>
              </a:ext>
            </a:extLst>
          </p:cNvPr>
          <p:cNvSpPr txBox="1"/>
          <p:nvPr/>
        </p:nvSpPr>
        <p:spPr>
          <a:xfrm>
            <a:off x="577188" y="4574002"/>
            <a:ext cx="1785553" cy="30777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LOWELL COMMONS</a:t>
            </a:r>
            <a:endParaRPr lang="en-US" sz="1400" dirty="0"/>
          </a:p>
        </p:txBody>
      </p:sp>
      <p:sp>
        <p:nvSpPr>
          <p:cNvPr id="24" name="TextBox 23">
            <a:extLst>
              <a:ext uri="{FF2B5EF4-FFF2-40B4-BE49-F238E27FC236}">
                <a16:creationId xmlns:a16="http://schemas.microsoft.com/office/drawing/2014/main" id="{ADF9C5C6-8564-4ECB-BA02-E7AB7544E53B}"/>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THE LOWELL NEIGHBORHOOD</a:t>
            </a:r>
          </a:p>
        </p:txBody>
      </p:sp>
    </p:spTree>
    <p:extLst>
      <p:ext uri="{BB962C8B-B14F-4D97-AF65-F5344CB8AC3E}">
        <p14:creationId xmlns:p14="http://schemas.microsoft.com/office/powerpoint/2010/main" val="25138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645423-573A-41F9-9D7D-AEAD93711958}"/>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THE LOWELL NEIGHBORHOOD</a:t>
            </a:r>
          </a:p>
        </p:txBody>
      </p:sp>
      <p:sp>
        <p:nvSpPr>
          <p:cNvPr id="11" name="TextBox 10">
            <a:extLst>
              <a:ext uri="{FF2B5EF4-FFF2-40B4-BE49-F238E27FC236}">
                <a16:creationId xmlns:a16="http://schemas.microsoft.com/office/drawing/2014/main" id="{45691C8B-8BE9-4E50-87C1-DC2A980021A3}"/>
              </a:ext>
            </a:extLst>
          </p:cNvPr>
          <p:cNvSpPr txBox="1"/>
          <p:nvPr/>
        </p:nvSpPr>
        <p:spPr>
          <a:xfrm>
            <a:off x="8845773" y="4369531"/>
            <a:ext cx="1786899" cy="30777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DRAPER COMMONS</a:t>
            </a:r>
            <a:endParaRPr lang="en-US" sz="1400" dirty="0"/>
          </a:p>
        </p:txBody>
      </p:sp>
      <p:sp>
        <p:nvSpPr>
          <p:cNvPr id="12" name="TextBox 11">
            <a:extLst>
              <a:ext uri="{FF2B5EF4-FFF2-40B4-BE49-F238E27FC236}">
                <a16:creationId xmlns:a16="http://schemas.microsoft.com/office/drawing/2014/main" id="{203EDB72-4792-4890-84F1-E6E7861525BA}"/>
              </a:ext>
            </a:extLst>
          </p:cNvPr>
          <p:cNvSpPr txBox="1"/>
          <p:nvPr/>
        </p:nvSpPr>
        <p:spPr>
          <a:xfrm>
            <a:off x="972704" y="2358799"/>
            <a:ext cx="1785553" cy="307777"/>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LOWELL COMMONS</a:t>
            </a:r>
            <a:endParaRPr lang="en-US" sz="1400" dirty="0"/>
          </a:p>
        </p:txBody>
      </p:sp>
      <p:pic>
        <p:nvPicPr>
          <p:cNvPr id="3" name="Picture 2" descr="Diagram, engineering drawing, schematic&#10;&#10;Description automatically generated">
            <a:extLst>
              <a:ext uri="{FF2B5EF4-FFF2-40B4-BE49-F238E27FC236}">
                <a16:creationId xmlns:a16="http://schemas.microsoft.com/office/drawing/2014/main" id="{38588A3B-FD50-458B-B24E-E81927D4A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802" y="998487"/>
            <a:ext cx="4804393" cy="5326609"/>
          </a:xfrm>
          <a:prstGeom prst="rect">
            <a:avLst/>
          </a:prstGeom>
          <a:ln>
            <a:noFill/>
          </a:ln>
          <a:effectLst>
            <a:softEdge rad="112500"/>
          </a:effectLst>
        </p:spPr>
      </p:pic>
      <p:cxnSp>
        <p:nvCxnSpPr>
          <p:cNvPr id="9" name="Straight Connector 8">
            <a:extLst>
              <a:ext uri="{FF2B5EF4-FFF2-40B4-BE49-F238E27FC236}">
                <a16:creationId xmlns:a16="http://schemas.microsoft.com/office/drawing/2014/main" id="{D0037BAA-951C-4D4E-BDA1-8C72CE2657C6}"/>
              </a:ext>
            </a:extLst>
          </p:cNvPr>
          <p:cNvCxnSpPr>
            <a:cxnSpLocks/>
          </p:cNvCxnSpPr>
          <p:nvPr/>
        </p:nvCxnSpPr>
        <p:spPr>
          <a:xfrm flipH="1">
            <a:off x="2758257" y="2499864"/>
            <a:ext cx="1673763" cy="0"/>
          </a:xfrm>
          <a:prstGeom prst="line">
            <a:avLst/>
          </a:prstGeom>
          <a:ln w="3810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FB1DDD-C977-460C-9B65-91181FF54A79}"/>
              </a:ext>
            </a:extLst>
          </p:cNvPr>
          <p:cNvCxnSpPr>
            <a:cxnSpLocks/>
          </p:cNvCxnSpPr>
          <p:nvPr/>
        </p:nvCxnSpPr>
        <p:spPr>
          <a:xfrm flipH="1">
            <a:off x="6585358" y="4531398"/>
            <a:ext cx="2260416" cy="0"/>
          </a:xfrm>
          <a:prstGeom prst="line">
            <a:avLst/>
          </a:prstGeom>
          <a:ln w="3810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89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ACCFA712-B36F-462D-9DF8-FEF9C6633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390" y="907500"/>
            <a:ext cx="6360137" cy="5300114"/>
          </a:xfrm>
          <a:prstGeom prst="rect">
            <a:avLst/>
          </a:prstGeom>
        </p:spPr>
      </p:pic>
      <p:sp>
        <p:nvSpPr>
          <p:cNvPr id="7" name="TextBox 6">
            <a:extLst>
              <a:ext uri="{FF2B5EF4-FFF2-40B4-BE49-F238E27FC236}">
                <a16:creationId xmlns:a16="http://schemas.microsoft.com/office/drawing/2014/main" id="{477DC4FF-4725-4F60-938A-F9AF5C01F362}"/>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DRAPER COMMONS SITE PLAN</a:t>
            </a:r>
          </a:p>
        </p:txBody>
      </p:sp>
    </p:spTree>
    <p:extLst>
      <p:ext uri="{BB962C8B-B14F-4D97-AF65-F5344CB8AC3E}">
        <p14:creationId xmlns:p14="http://schemas.microsoft.com/office/powerpoint/2010/main" val="175538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D9BA136-7C69-4BE7-83D4-EF9236AB2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091" y="1046209"/>
            <a:ext cx="7065816" cy="4765582"/>
          </a:xfrm>
          <a:prstGeom prst="rect">
            <a:avLst/>
          </a:prstGeom>
        </p:spPr>
      </p:pic>
      <p:sp>
        <p:nvSpPr>
          <p:cNvPr id="12" name="TextBox 11">
            <a:extLst>
              <a:ext uri="{FF2B5EF4-FFF2-40B4-BE49-F238E27FC236}">
                <a16:creationId xmlns:a16="http://schemas.microsoft.com/office/drawing/2014/main" id="{4BDE5262-5DE7-4A7F-A882-FF266CAA35F4}"/>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cxnSp>
        <p:nvCxnSpPr>
          <p:cNvPr id="9" name="Straight Connector 8">
            <a:extLst>
              <a:ext uri="{FF2B5EF4-FFF2-40B4-BE49-F238E27FC236}">
                <a16:creationId xmlns:a16="http://schemas.microsoft.com/office/drawing/2014/main" id="{5AA9DA24-CE91-4410-AB3C-DC0C481A4480}"/>
              </a:ext>
            </a:extLst>
          </p:cNvPr>
          <p:cNvCxnSpPr>
            <a:cxnSpLocks/>
          </p:cNvCxnSpPr>
          <p:nvPr/>
        </p:nvCxnSpPr>
        <p:spPr>
          <a:xfrm flipH="1" flipV="1">
            <a:off x="6981428" y="2190532"/>
            <a:ext cx="2756984" cy="23728"/>
          </a:xfrm>
          <a:prstGeom prst="line">
            <a:avLst/>
          </a:prstGeom>
          <a:ln w="28575">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D5960-B5B0-44A3-9082-FC86D910D6EA}"/>
              </a:ext>
            </a:extLst>
          </p:cNvPr>
          <p:cNvCxnSpPr>
            <a:cxnSpLocks/>
          </p:cNvCxnSpPr>
          <p:nvPr/>
        </p:nvCxnSpPr>
        <p:spPr>
          <a:xfrm flipH="1" flipV="1">
            <a:off x="6627303" y="4204874"/>
            <a:ext cx="3111109" cy="54072"/>
          </a:xfrm>
          <a:prstGeom prst="line">
            <a:avLst/>
          </a:prstGeom>
          <a:ln w="28575">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4DE1FF4-3FFE-4584-BEB8-0127B5EB0802}"/>
              </a:ext>
            </a:extLst>
          </p:cNvPr>
          <p:cNvSpPr txBox="1"/>
          <p:nvPr/>
        </p:nvSpPr>
        <p:spPr>
          <a:xfrm>
            <a:off x="9834772" y="2044983"/>
            <a:ext cx="1532727" cy="338554"/>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BRISTOW</a:t>
            </a:r>
            <a:r>
              <a:rPr lang="en-US" sz="16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 </a:t>
            </a:r>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HOUSE</a:t>
            </a:r>
            <a:endParaRPr lang="en-US" sz="1600" dirty="0"/>
          </a:p>
        </p:txBody>
      </p:sp>
      <p:sp>
        <p:nvSpPr>
          <p:cNvPr id="19" name="TextBox 18">
            <a:extLst>
              <a:ext uri="{FF2B5EF4-FFF2-40B4-BE49-F238E27FC236}">
                <a16:creationId xmlns:a16="http://schemas.microsoft.com/office/drawing/2014/main" id="{87B0B4D7-888E-4592-BB80-F1041FB15E06}"/>
              </a:ext>
            </a:extLst>
          </p:cNvPr>
          <p:cNvSpPr txBox="1"/>
          <p:nvPr/>
        </p:nvSpPr>
        <p:spPr>
          <a:xfrm>
            <a:off x="9834772" y="4074430"/>
            <a:ext cx="1492716" cy="30777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400" b="1"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SUMNER HOUSE</a:t>
            </a:r>
            <a:endParaRPr lang="en-US" sz="1400" dirty="0"/>
          </a:p>
        </p:txBody>
      </p:sp>
      <p:sp>
        <p:nvSpPr>
          <p:cNvPr id="20" name="TextBox 19">
            <a:extLst>
              <a:ext uri="{FF2B5EF4-FFF2-40B4-BE49-F238E27FC236}">
                <a16:creationId xmlns:a16="http://schemas.microsoft.com/office/drawing/2014/main" id="{0D08C558-5BF5-4280-A0D9-63C89608E657}"/>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DRAPER COMMONS</a:t>
            </a:r>
          </a:p>
        </p:txBody>
      </p:sp>
    </p:spTree>
    <p:extLst>
      <p:ext uri="{BB962C8B-B14F-4D97-AF65-F5344CB8AC3E}">
        <p14:creationId xmlns:p14="http://schemas.microsoft.com/office/powerpoint/2010/main" val="363529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road, shore&#10;&#10;Description automatically generated">
            <a:extLst>
              <a:ext uri="{FF2B5EF4-FFF2-40B4-BE49-F238E27FC236}">
                <a16:creationId xmlns:a16="http://schemas.microsoft.com/office/drawing/2014/main" id="{9A22F2CC-4331-40F2-A6A0-AB9005708D95}"/>
              </a:ext>
            </a:extLst>
          </p:cNvPr>
          <p:cNvPicPr>
            <a:picLocks noChangeAspect="1"/>
          </p:cNvPicPr>
          <p:nvPr/>
        </p:nvPicPr>
        <p:blipFill rotWithShape="1">
          <a:blip r:embed="rId2">
            <a:extLst>
              <a:ext uri="{28A0092B-C50C-407E-A947-70E740481C1C}">
                <a14:useLocalDpi xmlns:a14="http://schemas.microsoft.com/office/drawing/2010/main" val="0"/>
              </a:ext>
            </a:extLst>
          </a:blip>
          <a:srcRect t="13807" b="23930"/>
          <a:stretch/>
        </p:blipFill>
        <p:spPr>
          <a:xfrm>
            <a:off x="0" y="948276"/>
            <a:ext cx="12192000" cy="4269997"/>
          </a:xfrm>
          <a:prstGeom prst="rect">
            <a:avLst/>
          </a:prstGeom>
        </p:spPr>
      </p:pic>
      <p:sp>
        <p:nvSpPr>
          <p:cNvPr id="14" name="TextBox 13">
            <a:extLst>
              <a:ext uri="{FF2B5EF4-FFF2-40B4-BE49-F238E27FC236}">
                <a16:creationId xmlns:a16="http://schemas.microsoft.com/office/drawing/2014/main" id="{60DDB44D-E1FA-467F-BD39-A8C2C1F2839E}"/>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sp>
        <p:nvSpPr>
          <p:cNvPr id="12" name="TextBox 11">
            <a:extLst>
              <a:ext uri="{FF2B5EF4-FFF2-40B4-BE49-F238E27FC236}">
                <a16:creationId xmlns:a16="http://schemas.microsoft.com/office/drawing/2014/main" id="{BD6A7CA3-3521-498D-B816-498434917986}"/>
              </a:ext>
            </a:extLst>
          </p:cNvPr>
          <p:cNvSpPr txBox="1"/>
          <p:nvPr/>
        </p:nvSpPr>
        <p:spPr>
          <a:xfrm>
            <a:off x="3664926" y="532457"/>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SUMNER HOUSE</a:t>
            </a:r>
          </a:p>
        </p:txBody>
      </p:sp>
    </p:spTree>
    <p:extLst>
      <p:ext uri="{BB962C8B-B14F-4D97-AF65-F5344CB8AC3E}">
        <p14:creationId xmlns:p14="http://schemas.microsoft.com/office/powerpoint/2010/main" val="217674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BF43051-E453-44DF-8C88-8B4CEF681BAF}"/>
              </a:ext>
            </a:extLst>
          </p:cNvPr>
          <p:cNvPicPr>
            <a:picLocks noChangeAspect="1"/>
          </p:cNvPicPr>
          <p:nvPr/>
        </p:nvPicPr>
        <p:blipFill rotWithShape="1">
          <a:blip r:embed="rId2">
            <a:extLst>
              <a:ext uri="{28A0092B-C50C-407E-A947-70E740481C1C}">
                <a14:useLocalDpi xmlns:a14="http://schemas.microsoft.com/office/drawing/2010/main" val="0"/>
              </a:ext>
            </a:extLst>
          </a:blip>
          <a:srcRect r="4685"/>
          <a:stretch/>
        </p:blipFill>
        <p:spPr>
          <a:xfrm>
            <a:off x="2507845" y="1008947"/>
            <a:ext cx="7176310" cy="4840106"/>
          </a:xfrm>
          <a:prstGeom prst="rect">
            <a:avLst/>
          </a:prstGeom>
        </p:spPr>
      </p:pic>
      <p:sp>
        <p:nvSpPr>
          <p:cNvPr id="12" name="TextBox 11">
            <a:extLst>
              <a:ext uri="{FF2B5EF4-FFF2-40B4-BE49-F238E27FC236}">
                <a16:creationId xmlns:a16="http://schemas.microsoft.com/office/drawing/2014/main" id="{4BDE5262-5DE7-4A7F-A882-FF266CAA35F4}"/>
              </a:ext>
            </a:extLst>
          </p:cNvPr>
          <p:cNvSpPr txBox="1"/>
          <p:nvPr/>
        </p:nvSpPr>
        <p:spPr>
          <a:xfrm>
            <a:off x="11298191" y="255905"/>
            <a:ext cx="792205" cy="276999"/>
          </a:xfrm>
          <a:prstGeom prst="rect">
            <a:avLst/>
          </a:prstGeom>
          <a:noFill/>
        </p:spPr>
        <p:txBody>
          <a:bodyPr wrap="none" rtlCol="0">
            <a:spAutoFit/>
          </a:bodyPr>
          <a:lstStyle/>
          <a:p>
            <a:r>
              <a:rPr lang="en-US" sz="1200" dirty="0">
                <a:solidFill>
                  <a:schemeClr val="bg1"/>
                </a:solidFill>
                <a:latin typeface="Priori Sans OT" panose="02000603080000020003" pitchFamily="50" charset="0"/>
                <a:cs typeface="Arial" panose="020B0604020202020204" pitchFamily="34" charset="0"/>
              </a:rPr>
              <a:t>04.22.2021</a:t>
            </a:r>
          </a:p>
        </p:txBody>
      </p:sp>
      <p:sp>
        <p:nvSpPr>
          <p:cNvPr id="13" name="TextBox 12">
            <a:extLst>
              <a:ext uri="{FF2B5EF4-FFF2-40B4-BE49-F238E27FC236}">
                <a16:creationId xmlns:a16="http://schemas.microsoft.com/office/drawing/2014/main" id="{2FCCE8F7-F6F3-4669-B0A3-8E516981C337}"/>
              </a:ext>
            </a:extLst>
          </p:cNvPr>
          <p:cNvSpPr txBox="1"/>
          <p:nvPr/>
        </p:nvSpPr>
        <p:spPr>
          <a:xfrm>
            <a:off x="3664926" y="532457"/>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BRISTOW HOUSE</a:t>
            </a:r>
          </a:p>
        </p:txBody>
      </p:sp>
    </p:spTree>
    <p:extLst>
      <p:ext uri="{BB962C8B-B14F-4D97-AF65-F5344CB8AC3E}">
        <p14:creationId xmlns:p14="http://schemas.microsoft.com/office/powerpoint/2010/main" val="6757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C1C9DF-C068-4F8B-A492-CA4D91CCF4B9}"/>
              </a:ext>
            </a:extLst>
          </p:cNvPr>
          <p:cNvSpPr txBox="1"/>
          <p:nvPr/>
        </p:nvSpPr>
        <p:spPr>
          <a:xfrm>
            <a:off x="3664926" y="532904"/>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LOWELL COMMONS SITE PLAN</a:t>
            </a:r>
          </a:p>
        </p:txBody>
      </p:sp>
      <p:pic>
        <p:nvPicPr>
          <p:cNvPr id="3" name="Picture 2" descr="Diagram, engineering drawing&#10;&#10;Description automatically generated">
            <a:extLst>
              <a:ext uri="{FF2B5EF4-FFF2-40B4-BE49-F238E27FC236}">
                <a16:creationId xmlns:a16="http://schemas.microsoft.com/office/drawing/2014/main" id="{F6924417-7D32-4C06-AA41-F6C0F5F80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967" y="1242733"/>
            <a:ext cx="7145518" cy="3685299"/>
          </a:xfrm>
          <a:prstGeom prst="rect">
            <a:avLst/>
          </a:prstGeom>
        </p:spPr>
      </p:pic>
    </p:spTree>
    <p:extLst>
      <p:ext uri="{BB962C8B-B14F-4D97-AF65-F5344CB8AC3E}">
        <p14:creationId xmlns:p14="http://schemas.microsoft.com/office/powerpoint/2010/main" val="4171640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78E05D3-5740-4ED1-86A5-4E1F28E4BEFF}"/>
              </a:ext>
            </a:extLst>
          </p:cNvPr>
          <p:cNvPicPr>
            <a:picLocks noChangeAspect="1"/>
          </p:cNvPicPr>
          <p:nvPr/>
        </p:nvPicPr>
        <p:blipFill rotWithShape="1">
          <a:blip r:embed="rId2">
            <a:extLst>
              <a:ext uri="{28A0092B-C50C-407E-A947-70E740481C1C}">
                <a14:useLocalDpi xmlns:a14="http://schemas.microsoft.com/office/drawing/2010/main" val="0"/>
              </a:ext>
            </a:extLst>
          </a:blip>
          <a:srcRect l="15002" t="38506" r="36974" b="1869"/>
          <a:stretch/>
        </p:blipFill>
        <p:spPr>
          <a:xfrm>
            <a:off x="3287442" y="1081751"/>
            <a:ext cx="5378385" cy="4694498"/>
          </a:xfrm>
          <a:prstGeom prst="rect">
            <a:avLst/>
          </a:prstGeom>
        </p:spPr>
      </p:pic>
      <p:sp>
        <p:nvSpPr>
          <p:cNvPr id="5" name="TextBox 4">
            <a:extLst>
              <a:ext uri="{FF2B5EF4-FFF2-40B4-BE49-F238E27FC236}">
                <a16:creationId xmlns:a16="http://schemas.microsoft.com/office/drawing/2014/main" id="{B490A7E1-13A4-4D1E-8BEF-E92941E16B6F}"/>
              </a:ext>
            </a:extLst>
          </p:cNvPr>
          <p:cNvSpPr txBox="1"/>
          <p:nvPr/>
        </p:nvSpPr>
        <p:spPr>
          <a:xfrm>
            <a:off x="3664926" y="532457"/>
            <a:ext cx="4862147" cy="415819"/>
          </a:xfrm>
          <a:prstGeom prst="rect">
            <a:avLst/>
          </a:prstGeom>
          <a:noFill/>
        </p:spPr>
        <p:txBody>
          <a:bodyPr wrap="square" rtlCol="0">
            <a:spAutoFit/>
          </a:bodyPr>
          <a:lstStyle/>
          <a:p>
            <a:pPr algn="ctr">
              <a:lnSpc>
                <a:spcPct val="150000"/>
              </a:lnSpc>
            </a:pPr>
            <a:r>
              <a:rPr lang="en-US" sz="1600" b="1" spc="300" dirty="0">
                <a:solidFill>
                  <a:srgbClr val="573A1D"/>
                </a:solidFill>
                <a:latin typeface="Segoe UI Semilight" panose="020B0402040204020203" pitchFamily="34" charset="0"/>
                <a:ea typeface="Tahoma" panose="020B0604030504040204" pitchFamily="34" charset="0"/>
                <a:cs typeface="Segoe UI Semilight" panose="020B0402040204020203" pitchFamily="34" charset="0"/>
              </a:rPr>
              <a:t>LOWELL COMMONS</a:t>
            </a:r>
          </a:p>
        </p:txBody>
      </p:sp>
    </p:spTree>
    <p:extLst>
      <p:ext uri="{BB962C8B-B14F-4D97-AF65-F5344CB8AC3E}">
        <p14:creationId xmlns:p14="http://schemas.microsoft.com/office/powerpoint/2010/main" val="339975572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1578</TotalTime>
  <Words>434</Words>
  <Application>Microsoft Office PowerPoint</Application>
  <PresentationFormat>Widescreen</PresentationFormat>
  <Paragraphs>61</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Adobe Devanagari</vt:lpstr>
      <vt:lpstr>Arial</vt:lpstr>
      <vt:lpstr>Calibri</vt:lpstr>
      <vt:lpstr>Gill Sans MT</vt:lpstr>
      <vt:lpstr>High Tower Text</vt:lpstr>
      <vt:lpstr>Priori Sans OT</vt:lpstr>
      <vt:lpstr>Segoe UI Semilight</vt:lpstr>
      <vt:lpstr>Wingdings</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LOWELL NEIGHBORHOOD MEETING</dc:title>
  <dc:creator>Hannah Wobbe</dc:creator>
  <cp:lastModifiedBy>Dean Beukema</cp:lastModifiedBy>
  <cp:revision>42</cp:revision>
  <dcterms:created xsi:type="dcterms:W3CDTF">2021-04-21T16:25:00Z</dcterms:created>
  <dcterms:modified xsi:type="dcterms:W3CDTF">2023-08-18T19:14:03Z</dcterms:modified>
</cp:coreProperties>
</file>