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9" r:id="rId3"/>
    <p:sldId id="291" r:id="rId4"/>
    <p:sldId id="294" r:id="rId5"/>
    <p:sldId id="290" r:id="rId6"/>
    <p:sldId id="292" r:id="rId7"/>
    <p:sldId id="285" r:id="rId8"/>
    <p:sldId id="286" r:id="rId9"/>
    <p:sldId id="295" r:id="rId10"/>
    <p:sldId id="296" r:id="rId11"/>
    <p:sldId id="287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AF27D3-922F-4ABF-A61A-E7B86BD947DB}">
          <p14:sldIdLst>
            <p14:sldId id="257"/>
            <p14:sldId id="289"/>
            <p14:sldId id="291"/>
            <p14:sldId id="294"/>
            <p14:sldId id="290"/>
            <p14:sldId id="292"/>
            <p14:sldId id="285"/>
            <p14:sldId id="286"/>
            <p14:sldId id="295"/>
            <p14:sldId id="29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B8B"/>
    <a:srgbClr val="000000"/>
    <a:srgbClr val="1D59BD"/>
    <a:srgbClr val="00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Property Tax Increment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Sheet1!$B$9:$B$22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Sheet1!$C$9:$C$22</c:f>
              <c:numCache>
                <c:formatCode>"$"#,##0</c:formatCode>
                <c:ptCount val="14"/>
                <c:pt idx="0">
                  <c:v>3259</c:v>
                </c:pt>
                <c:pt idx="1">
                  <c:v>3415</c:v>
                </c:pt>
                <c:pt idx="2">
                  <c:v>2937</c:v>
                </c:pt>
                <c:pt idx="3">
                  <c:v>2532</c:v>
                </c:pt>
                <c:pt idx="4">
                  <c:v>2502</c:v>
                </c:pt>
                <c:pt idx="5">
                  <c:v>2546</c:v>
                </c:pt>
                <c:pt idx="6">
                  <c:v>1754</c:v>
                </c:pt>
                <c:pt idx="7">
                  <c:v>2500</c:v>
                </c:pt>
                <c:pt idx="8">
                  <c:v>2575</c:v>
                </c:pt>
                <c:pt idx="9">
                  <c:v>2652.25</c:v>
                </c:pt>
                <c:pt idx="10">
                  <c:v>2731.8175000000001</c:v>
                </c:pt>
                <c:pt idx="11">
                  <c:v>2813.7720250000002</c:v>
                </c:pt>
                <c:pt idx="12">
                  <c:v>2898.1851857500001</c:v>
                </c:pt>
                <c:pt idx="13">
                  <c:v>2985.1307413224999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A1-43AA-8423-8F7A2A997855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Sheet1!$B$9:$B$22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Sheet1!$D$9:$D$22</c:f>
              <c:numCache>
                <c:formatCode>"$"#,##0</c:formatCode>
                <c:ptCount val="14"/>
                <c:pt idx="0">
                  <c:v>3259</c:v>
                </c:pt>
                <c:pt idx="1">
                  <c:v>3415</c:v>
                </c:pt>
                <c:pt idx="2">
                  <c:v>2937</c:v>
                </c:pt>
                <c:pt idx="3">
                  <c:v>2532</c:v>
                </c:pt>
                <c:pt idx="4">
                  <c:v>2502</c:v>
                </c:pt>
                <c:pt idx="5">
                  <c:v>2546</c:v>
                </c:pt>
                <c:pt idx="6">
                  <c:v>1754</c:v>
                </c:pt>
                <c:pt idx="7">
                  <c:v>85856</c:v>
                </c:pt>
                <c:pt idx="8">
                  <c:v>79579</c:v>
                </c:pt>
                <c:pt idx="9">
                  <c:v>78626</c:v>
                </c:pt>
                <c:pt idx="10">
                  <c:v>72420</c:v>
                </c:pt>
                <c:pt idx="11">
                  <c:v>71938</c:v>
                </c:pt>
                <c:pt idx="12">
                  <c:v>391146</c:v>
                </c:pt>
                <c:pt idx="13">
                  <c:v>622031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A1-43AA-8423-8F7A2A99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41184"/>
        <c:axId val="31347072"/>
      </c:lineChart>
      <c:catAx>
        <c:axId val="313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7072"/>
        <c:crosses val="autoZero"/>
        <c:auto val="1"/>
        <c:lblAlgn val="ctr"/>
        <c:lblOffset val="100"/>
        <c:noMultiLvlLbl val="0"/>
      </c:catAx>
      <c:valAx>
        <c:axId val="313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100"/>
            </a:lvl1pPr>
          </a:lstStyle>
          <a:p>
            <a:fld id="{EB249C38-196A-C74A-B47D-D6EE51ADEF1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100"/>
            </a:lvl1pPr>
          </a:lstStyle>
          <a:p>
            <a:fld id="{16389858-7116-AA4A-8906-1DFE474E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B444-7E22-4148-8C31-D590BA73BF4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2c1761f4-af68-49ee-9045-30c1bda707bf@namprd14.prod.outloo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PRESENTATION</a:t>
            </a:r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Helvetica"/>
                <a:cs typeface="Helvetica"/>
              </a:rPr>
              <a:t>FOR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91100" y="2191230"/>
            <a:ext cx="4086225" cy="22775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Colorado Springs Urban Renewal Authority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status of development progress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T5@Colorado Data Center Campus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May 2020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E9CF648-569D-400C-B7CC-5D3EDA7DB9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6"/>
          <a:stretch/>
        </p:blipFill>
        <p:spPr bwMode="auto">
          <a:xfrm>
            <a:off x="261864" y="2028538"/>
            <a:ext cx="4472061" cy="2800924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4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ata center market trends america 2020">
            <a:extLst>
              <a:ext uri="{FF2B5EF4-FFF2-40B4-BE49-F238E27FC236}">
                <a16:creationId xmlns:a16="http://schemas.microsoft.com/office/drawing/2014/main" id="{F8C5ABC7-3D2F-4077-9686-6053CA73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1" y="1057564"/>
            <a:ext cx="8648717" cy="47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8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14264" y="225376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62FB2-2DF7-4653-ABA5-46906F8D2336}"/>
              </a:ext>
            </a:extLst>
          </p:cNvPr>
          <p:cNvSpPr txBox="1"/>
          <p:nvPr/>
        </p:nvSpPr>
        <p:spPr>
          <a:xfrm>
            <a:off x="388165" y="1600653"/>
            <a:ext cx="3879035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yriad Pro"/>
              </a:rPr>
              <a:t>Market Influencers: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Internet of Things (IOT)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Secured Environments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Artificial Intelligence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Hyper Cloud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5G Technology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Distributed Resiliency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</p:txBody>
      </p:sp>
      <p:pic>
        <p:nvPicPr>
          <p:cNvPr id="12" name="Picture 11" descr="IMG_0824.JPG">
            <a:extLst>
              <a:ext uri="{FF2B5EF4-FFF2-40B4-BE49-F238E27FC236}">
                <a16:creationId xmlns:a16="http://schemas.microsoft.com/office/drawing/2014/main" id="{CEA5B3C1-DEBE-453D-B2F7-B73F463F1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4" y="957129"/>
            <a:ext cx="2438399" cy="15367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IMG_0823.JPG">
            <a:extLst>
              <a:ext uri="{FF2B5EF4-FFF2-40B4-BE49-F238E27FC236}">
                <a16:creationId xmlns:a16="http://schemas.microsoft.com/office/drawing/2014/main" id="{D4FB0D95-22A6-4D04-B50E-4874A5AAA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8" b="26346"/>
          <a:stretch/>
        </p:blipFill>
        <p:spPr>
          <a:xfrm>
            <a:off x="6457204" y="2633294"/>
            <a:ext cx="2438400" cy="17356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Data Center photo">
            <a:extLst>
              <a:ext uri="{FF2B5EF4-FFF2-40B4-BE49-F238E27FC236}">
                <a16:creationId xmlns:a16="http://schemas.microsoft.com/office/drawing/2014/main" id="{C7A9604D-A0AB-4FF9-82E0-13797A8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03" y="4479026"/>
            <a:ext cx="2425460" cy="161697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3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PROJECT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OVERVIEW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821E446-CE6C-4C79-81E2-D4BD3614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16" y="1600652"/>
            <a:ext cx="4981575" cy="37719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E73DD8-AB7B-4D1C-94B9-0319198EB9FB}"/>
              </a:ext>
            </a:extLst>
          </p:cNvPr>
          <p:cNvSpPr txBox="1"/>
          <p:nvPr/>
        </p:nvSpPr>
        <p:spPr>
          <a:xfrm>
            <a:off x="261864" y="1907666"/>
            <a:ext cx="3698060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64 Acre Land Development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Dedicated to Data Center facilities</a:t>
            </a:r>
          </a:p>
          <a:p>
            <a:endParaRPr lang="en-US" sz="1600" dirty="0">
              <a:latin typeface="Myriad Pro"/>
            </a:endParaRPr>
          </a:p>
          <a:p>
            <a:pPr marL="342900" indent="-342900">
              <a:buAutoNum type="arabicPlain" startAt="2006"/>
            </a:pPr>
            <a:r>
              <a:rPr lang="en-US" sz="1600" dirty="0">
                <a:latin typeface="Myriad Pro"/>
              </a:rPr>
              <a:t> Purchased Land</a:t>
            </a:r>
          </a:p>
          <a:p>
            <a:r>
              <a:rPr lang="en-US" sz="1600" dirty="0">
                <a:latin typeface="Myriad Pro"/>
              </a:rPr>
              <a:t>2009 Annexed Land</a:t>
            </a:r>
          </a:p>
          <a:p>
            <a:r>
              <a:rPr lang="en-US" sz="1600" dirty="0">
                <a:latin typeface="Myriad Pro"/>
              </a:rPr>
              <a:t>2012 </a:t>
            </a:r>
            <a:r>
              <a:rPr lang="en-US" sz="1600" dirty="0" err="1">
                <a:latin typeface="Myriad Pro"/>
              </a:rPr>
              <a:t>TIF</a:t>
            </a:r>
            <a:r>
              <a:rPr lang="en-US" sz="1600" dirty="0">
                <a:latin typeface="Myriad Pro"/>
              </a:rPr>
              <a:t> Agreement Executed</a:t>
            </a:r>
          </a:p>
          <a:p>
            <a:r>
              <a:rPr lang="en-US" sz="1600" dirty="0">
                <a:latin typeface="Myriad Pro"/>
              </a:rPr>
              <a:t>	Agreement w/ </a:t>
            </a:r>
            <a:r>
              <a:rPr lang="en-US" sz="1600" dirty="0" err="1">
                <a:latin typeface="Myriad Pro"/>
              </a:rPr>
              <a:t>IronPoint</a:t>
            </a:r>
            <a:r>
              <a:rPr lang="en-US" sz="1600" dirty="0">
                <a:latin typeface="Myriad Pro"/>
              </a:rPr>
              <a:t> Partners</a:t>
            </a:r>
          </a:p>
          <a:p>
            <a:r>
              <a:rPr lang="en-US" sz="1600" dirty="0">
                <a:latin typeface="Myriad Pro"/>
              </a:rPr>
              <a:t>2017 Land Sale to SAP</a:t>
            </a:r>
          </a:p>
          <a:p>
            <a:r>
              <a:rPr lang="en-US" sz="1600" dirty="0">
                <a:latin typeface="Myriad Pro"/>
              </a:rPr>
              <a:t>2019 SAP Data Center Occupied </a:t>
            </a:r>
          </a:p>
          <a:p>
            <a:endParaRPr lang="en-US" sz="1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250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G_1290">
            <a:extLst>
              <a:ext uri="{FF2B5EF4-FFF2-40B4-BE49-F238E27FC236}">
                <a16:creationId xmlns:a16="http://schemas.microsoft.com/office/drawing/2014/main" id="{FFFDACFE-3754-4832-8F91-9022319FCA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02" y="1506992"/>
            <a:ext cx="2814564" cy="215172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510508" y="1277258"/>
            <a:ext cx="4364810" cy="31085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12” CSU waterline extension under 1-25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Site grading completed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39MW enhanced powered delivered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Regional stormwater facilities constructed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Roadways and entries constructed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Site security facilities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Enhanced telecom facilities delivered</a:t>
            </a:r>
          </a:p>
          <a:p>
            <a:endParaRPr lang="en-US" sz="1600" dirty="0">
              <a:latin typeface="Myriad Pro"/>
            </a:endParaRPr>
          </a:p>
          <a:p>
            <a:endParaRPr lang="en-US" sz="1200" dirty="0">
              <a:latin typeface="Myriad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ABCCA-AA0E-45A8-8E87-BD44337DD63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8" y="4020910"/>
            <a:ext cx="8402583" cy="211785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89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1D05D-8878-4D83-B488-08F92737E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1"/>
          <a:stretch/>
        </p:blipFill>
        <p:spPr>
          <a:xfrm>
            <a:off x="1100831" y="170811"/>
            <a:ext cx="6942338" cy="3079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DE598-58DD-43A9-8C25-7C282F5AE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21"/>
          <a:stretch/>
        </p:blipFill>
        <p:spPr>
          <a:xfrm>
            <a:off x="604484" y="3319841"/>
            <a:ext cx="7935032" cy="33673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332CCC-636C-490A-AEDB-F841E76D4272}"/>
              </a:ext>
            </a:extLst>
          </p:cNvPr>
          <p:cNvCxnSpPr>
            <a:cxnSpLocks/>
          </p:cNvCxnSpPr>
          <p:nvPr/>
        </p:nvCxnSpPr>
        <p:spPr>
          <a:xfrm>
            <a:off x="1100831" y="1012054"/>
            <a:ext cx="8078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74C83-C305-4692-96D2-E972C079EE67}"/>
              </a:ext>
            </a:extLst>
          </p:cNvPr>
          <p:cNvCxnSpPr>
            <a:cxnSpLocks/>
          </p:cNvCxnSpPr>
          <p:nvPr/>
        </p:nvCxnSpPr>
        <p:spPr>
          <a:xfrm>
            <a:off x="1908699" y="1012054"/>
            <a:ext cx="8078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12A7A3-79CA-4571-A8BB-94B6CDD18C3C}"/>
              </a:ext>
            </a:extLst>
          </p:cNvPr>
          <p:cNvCxnSpPr>
            <a:cxnSpLocks/>
          </p:cNvCxnSpPr>
          <p:nvPr/>
        </p:nvCxnSpPr>
        <p:spPr>
          <a:xfrm>
            <a:off x="2694342" y="1012054"/>
            <a:ext cx="896645" cy="3887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9DFBA-FA34-46AF-B6FE-290BA5550231}"/>
              </a:ext>
            </a:extLst>
          </p:cNvPr>
          <p:cNvCxnSpPr>
            <a:cxnSpLocks/>
          </p:cNvCxnSpPr>
          <p:nvPr/>
        </p:nvCxnSpPr>
        <p:spPr>
          <a:xfrm>
            <a:off x="3590987" y="1050925"/>
            <a:ext cx="896645" cy="3887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62ADF-3FBC-487E-BC55-6ABEF99FA6CC}"/>
              </a:ext>
            </a:extLst>
          </p:cNvPr>
          <p:cNvCxnSpPr>
            <a:cxnSpLocks/>
          </p:cNvCxnSpPr>
          <p:nvPr/>
        </p:nvCxnSpPr>
        <p:spPr>
          <a:xfrm>
            <a:off x="4459642" y="1089796"/>
            <a:ext cx="896645" cy="603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96405C-7A3B-4654-AFC7-1B1C0FCD1C5A}"/>
              </a:ext>
            </a:extLst>
          </p:cNvPr>
          <p:cNvCxnSpPr>
            <a:cxnSpLocks/>
          </p:cNvCxnSpPr>
          <p:nvPr/>
        </p:nvCxnSpPr>
        <p:spPr>
          <a:xfrm>
            <a:off x="5356287" y="1150107"/>
            <a:ext cx="895118" cy="6983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7C459D-47FE-4EEF-B3C3-F68316566E65}"/>
              </a:ext>
            </a:extLst>
          </p:cNvPr>
          <p:cNvCxnSpPr>
            <a:cxnSpLocks/>
          </p:cNvCxnSpPr>
          <p:nvPr/>
        </p:nvCxnSpPr>
        <p:spPr>
          <a:xfrm>
            <a:off x="6216212" y="1215989"/>
            <a:ext cx="78704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68729D-6E27-4942-91A7-470D349F5A37}"/>
              </a:ext>
            </a:extLst>
          </p:cNvPr>
          <p:cNvCxnSpPr>
            <a:cxnSpLocks/>
          </p:cNvCxnSpPr>
          <p:nvPr/>
        </p:nvCxnSpPr>
        <p:spPr>
          <a:xfrm flipV="1">
            <a:off x="6684169" y="1219944"/>
            <a:ext cx="319087" cy="123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AACEDE-4DE6-49D5-9C24-575336A190BF}"/>
              </a:ext>
            </a:extLst>
          </p:cNvPr>
          <p:cNvCxnSpPr>
            <a:cxnSpLocks/>
          </p:cNvCxnSpPr>
          <p:nvPr/>
        </p:nvCxnSpPr>
        <p:spPr>
          <a:xfrm>
            <a:off x="6684169" y="1343025"/>
            <a:ext cx="1183481" cy="6014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0A94AC-393F-44FD-83C3-3028535372ED}"/>
              </a:ext>
            </a:extLst>
          </p:cNvPr>
          <p:cNvCxnSpPr>
            <a:cxnSpLocks/>
          </p:cNvCxnSpPr>
          <p:nvPr/>
        </p:nvCxnSpPr>
        <p:spPr>
          <a:xfrm flipV="1">
            <a:off x="1100831" y="1942946"/>
            <a:ext cx="6766819" cy="10574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5772DF-1B10-402E-B120-9B81101C2D86}"/>
              </a:ext>
            </a:extLst>
          </p:cNvPr>
          <p:cNvCxnSpPr>
            <a:cxnSpLocks/>
          </p:cNvCxnSpPr>
          <p:nvPr/>
        </p:nvCxnSpPr>
        <p:spPr>
          <a:xfrm flipV="1">
            <a:off x="613655" y="4881563"/>
            <a:ext cx="100720" cy="421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32A886-B904-4A1D-9EB6-9CE300ECD80F}"/>
              </a:ext>
            </a:extLst>
          </p:cNvPr>
          <p:cNvCxnSpPr>
            <a:cxnSpLocks/>
          </p:cNvCxnSpPr>
          <p:nvPr/>
        </p:nvCxnSpPr>
        <p:spPr>
          <a:xfrm flipV="1">
            <a:off x="714375" y="4829175"/>
            <a:ext cx="823913" cy="523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836360-8E33-49C6-B931-645CC2DA096C}"/>
              </a:ext>
            </a:extLst>
          </p:cNvPr>
          <p:cNvCxnSpPr>
            <a:cxnSpLocks/>
          </p:cNvCxnSpPr>
          <p:nvPr/>
        </p:nvCxnSpPr>
        <p:spPr>
          <a:xfrm flipV="1">
            <a:off x="1538102" y="4648200"/>
            <a:ext cx="0" cy="1809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A8D3D8-0BCF-4F09-A8EE-977EABB91B05}"/>
              </a:ext>
            </a:extLst>
          </p:cNvPr>
          <p:cNvCxnSpPr>
            <a:cxnSpLocks/>
          </p:cNvCxnSpPr>
          <p:nvPr/>
        </p:nvCxnSpPr>
        <p:spPr>
          <a:xfrm flipV="1">
            <a:off x="1537917" y="4252278"/>
            <a:ext cx="1352921" cy="39223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8CE6C2-2B14-47F4-A1F5-2D046CB41E0D}"/>
              </a:ext>
            </a:extLst>
          </p:cNvPr>
          <p:cNvCxnSpPr>
            <a:cxnSpLocks/>
          </p:cNvCxnSpPr>
          <p:nvPr/>
        </p:nvCxnSpPr>
        <p:spPr>
          <a:xfrm>
            <a:off x="2890838" y="4252278"/>
            <a:ext cx="5648678" cy="2339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8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388165" y="1600652"/>
            <a:ext cx="543161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Direct Impact from Development To Date: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$88M in Construction Revenue from SAP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$14M in Construction Revenue from Park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Approximately $850k/year in Operating Revenue annually from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Approximately $300k/year in Operating Revenue annually from park maintenance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Myriad Pro"/>
              </a:rPr>
              <a:t>Does not include secondary and tertiary impacts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Myriad Pro"/>
              </a:rPr>
              <a:t>Does not include impact from energy sales</a:t>
            </a:r>
          </a:p>
          <a:p>
            <a:endParaRPr lang="en-US" sz="1200" dirty="0">
              <a:latin typeface="Myriad Pro"/>
            </a:endParaRPr>
          </a:p>
        </p:txBody>
      </p:sp>
      <p:pic>
        <p:nvPicPr>
          <p:cNvPr id="1026" name="Picture 2" descr="Image result for concrete box culvert installation">
            <a:extLst>
              <a:ext uri="{FF2B5EF4-FFF2-40B4-BE49-F238E27FC236}">
                <a16:creationId xmlns:a16="http://schemas.microsoft.com/office/drawing/2014/main" id="{F5114FBA-887C-44C1-859F-EEBC5CD7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70" y="914852"/>
            <a:ext cx="2847975" cy="16002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64915-923F-4A41-913F-C925ED7F9E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7844"/>
          <a:stretch/>
        </p:blipFill>
        <p:spPr bwMode="auto">
          <a:xfrm rot="5400000">
            <a:off x="6629371" y="3771548"/>
            <a:ext cx="1783974" cy="28479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1EA99-33B8-4630-92B4-7C914C16BD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70" y="2590151"/>
            <a:ext cx="2847975" cy="16383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71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388165" y="1600652"/>
            <a:ext cx="5431610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Tax Increment To Date of $1.4M from Base Year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200" dirty="0">
              <a:latin typeface="Myriad Pro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B7FD308-4303-4E86-9878-05BBDA41D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12376"/>
              </p:ext>
            </p:extLst>
          </p:nvPr>
        </p:nvGraphicFramePr>
        <p:xfrm>
          <a:off x="388164" y="2304165"/>
          <a:ext cx="5229225" cy="345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0303418-8D89-4254-9733-DDF586575D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90" y="2572072"/>
            <a:ext cx="3295702" cy="284678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531A11-D045-4CF1-BFAD-186EE3652313}"/>
              </a:ext>
            </a:extLst>
          </p:cNvPr>
          <p:cNvCxnSpPr>
            <a:cxnSpLocks/>
          </p:cNvCxnSpPr>
          <p:nvPr/>
        </p:nvCxnSpPr>
        <p:spPr>
          <a:xfrm flipV="1">
            <a:off x="5314950" y="2457450"/>
            <a:ext cx="302440" cy="58102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2556459-DA2B-4F05-BCA5-5DFFA236AB49}"/>
              </a:ext>
            </a:extLst>
          </p:cNvPr>
          <p:cNvSpPr/>
          <p:nvPr/>
        </p:nvSpPr>
        <p:spPr>
          <a:xfrm>
            <a:off x="5594528" y="2436851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3E2E2-9962-4DF8-89EE-839137A0ECE8}"/>
              </a:ext>
            </a:extLst>
          </p:cNvPr>
          <p:cNvSpPr txBox="1"/>
          <p:nvPr/>
        </p:nvSpPr>
        <p:spPr>
          <a:xfrm>
            <a:off x="5594528" y="2252185"/>
            <a:ext cx="124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  <a:cs typeface="Times New Roman" panose="02020603050405020304" pitchFamily="18" charset="0"/>
              </a:rPr>
              <a:t>2020</a:t>
            </a:r>
          </a:p>
          <a:p>
            <a:r>
              <a:rPr lang="en-US" sz="900" dirty="0">
                <a:latin typeface="+mj-lt"/>
                <a:cs typeface="Times New Roman" panose="02020603050405020304" pitchFamily="18" charset="0"/>
              </a:rPr>
              <a:t>$800,000</a:t>
            </a:r>
          </a:p>
        </p:txBody>
      </p:sp>
    </p:spTree>
    <p:extLst>
      <p:ext uri="{BB962C8B-B14F-4D97-AF65-F5344CB8AC3E}">
        <p14:creationId xmlns:p14="http://schemas.microsoft.com/office/powerpoint/2010/main" val="41702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PENDING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DEALS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165" y="1600653"/>
            <a:ext cx="5851768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1. 	8 acre, 3MW DC – Phase 1 of 2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IN DESIGN</a:t>
            </a:r>
            <a:r>
              <a:rPr lang="en-US" sz="1600" dirty="0">
                <a:latin typeface="Myriad Pro"/>
              </a:rPr>
              <a:t>		</a:t>
            </a:r>
          </a:p>
          <a:p>
            <a:r>
              <a:rPr lang="en-US" sz="1600" dirty="0">
                <a:latin typeface="Myriad Pro"/>
              </a:rPr>
              <a:t>		$75M Development Cost</a:t>
            </a:r>
          </a:p>
          <a:p>
            <a:r>
              <a:rPr lang="en-US" sz="1600" dirty="0">
                <a:latin typeface="Myriad Pro"/>
              </a:rPr>
              <a:t>		$70M in Hardware and Software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2. 	15 Acre Land Sale/Development Deal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IN NEGOTIATION</a:t>
            </a:r>
          </a:p>
          <a:p>
            <a:r>
              <a:rPr lang="en-US" sz="1600" dirty="0">
                <a:latin typeface="Myriad Pro"/>
              </a:rPr>
              <a:t>		$210M Development Cost</a:t>
            </a:r>
          </a:p>
          <a:p>
            <a:r>
              <a:rPr lang="en-US" sz="1600" dirty="0">
                <a:latin typeface="Myriad Pro"/>
              </a:rPr>
              <a:t>		$175M in Hardware and Software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3. 	7.5 Acre Development Deal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APPROVED</a:t>
            </a:r>
          </a:p>
          <a:p>
            <a:r>
              <a:rPr lang="en-US" sz="1600" dirty="0">
                <a:latin typeface="Myriad Pro"/>
              </a:rPr>
              <a:t>		$120M Development Cost</a:t>
            </a:r>
          </a:p>
          <a:p>
            <a:r>
              <a:rPr lang="en-US" sz="1600" dirty="0">
                <a:latin typeface="Myriad Pro"/>
              </a:rPr>
              <a:t>		$80M in Hardware and Software</a:t>
            </a: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r>
              <a:rPr lang="en-US" sz="1200" i="1" dirty="0">
                <a:latin typeface="Myriad Pro"/>
              </a:rPr>
              <a:t>the values stated above are estimates only and are approximate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98484-2591-4A8A-A655-37593748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37" y="1210036"/>
            <a:ext cx="3314054" cy="41875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transparencymarketresearch.com/images/global-data-center-equipment-mar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8" y="1195858"/>
            <a:ext cx="8792174" cy="50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1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372C3-E949-45F7-A767-8EAC5379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45" y="910044"/>
            <a:ext cx="6750310" cy="53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6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276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Glassier</dc:creator>
  <cp:lastModifiedBy>Dean Beukema</cp:lastModifiedBy>
  <cp:revision>10</cp:revision>
  <cp:lastPrinted>2020-03-12T22:58:50Z</cp:lastPrinted>
  <dcterms:created xsi:type="dcterms:W3CDTF">2020-03-12T22:29:00Z</dcterms:created>
  <dcterms:modified xsi:type="dcterms:W3CDTF">2021-03-08T16:36:18Z</dcterms:modified>
</cp:coreProperties>
</file>