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8" r:id="rId1"/>
  </p:sldMasterIdLst>
  <p:notesMasterIdLst>
    <p:notesMasterId r:id="rId16"/>
  </p:notesMasterIdLst>
  <p:handoutMasterIdLst>
    <p:handoutMasterId r:id="rId17"/>
  </p:handoutMasterIdLst>
  <p:sldIdLst>
    <p:sldId id="256" r:id="rId2"/>
    <p:sldId id="536" r:id="rId3"/>
    <p:sldId id="533" r:id="rId4"/>
    <p:sldId id="537" r:id="rId5"/>
    <p:sldId id="379" r:id="rId6"/>
    <p:sldId id="540" r:id="rId7"/>
    <p:sldId id="549" r:id="rId8"/>
    <p:sldId id="544" r:id="rId9"/>
    <p:sldId id="545" r:id="rId10"/>
    <p:sldId id="548" r:id="rId11"/>
    <p:sldId id="257" r:id="rId12"/>
    <p:sldId id="546" r:id="rId13"/>
    <p:sldId id="547" r:id="rId14"/>
    <p:sldId id="538" r:id="rId15"/>
  </p:sldIdLst>
  <p:sldSz cx="9144000" cy="6858000" type="screen4x3"/>
  <p:notesSz cx="93726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2871">
          <p15:clr>
            <a:srgbClr val="A4A3A4"/>
          </p15:clr>
        </p15:guide>
        <p15:guide id="3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08" userDrawn="1">
          <p15:clr>
            <a:srgbClr val="A4A3A4"/>
          </p15:clr>
        </p15:guide>
        <p15:guide id="2" pos="295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7CC1"/>
    <a:srgbClr val="1688BE"/>
    <a:srgbClr val="0099FF"/>
    <a:srgbClr val="1E4F84"/>
    <a:srgbClr val="333399"/>
    <a:srgbClr val="6666FF"/>
    <a:srgbClr val="3333CC"/>
    <a:srgbClr val="443DD3"/>
    <a:srgbClr val="231E84"/>
    <a:srgbClr val="222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39" autoAdjust="0"/>
    <p:restoredTop sz="50000" autoAdjust="0"/>
  </p:normalViewPr>
  <p:slideViewPr>
    <p:cSldViewPr snapToObjects="1" showGuides="1">
      <p:cViewPr>
        <p:scale>
          <a:sx n="100" d="100"/>
          <a:sy n="100" d="100"/>
        </p:scale>
        <p:origin x="-1506" y="-24"/>
      </p:cViewPr>
      <p:guideLst>
        <p:guide orient="horz"/>
        <p:guide pos="2871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8" d="100"/>
          <a:sy n="78" d="100"/>
        </p:scale>
        <p:origin x="-3120" y="-102"/>
      </p:cViewPr>
      <p:guideLst>
        <p:guide orient="horz" pos="2208"/>
        <p:guide pos="295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1460" cy="350520"/>
          </a:xfrm>
          <a:prstGeom prst="rect">
            <a:avLst/>
          </a:prstGeom>
        </p:spPr>
        <p:txBody>
          <a:bodyPr vert="horz" lIns="93343" tIns="46672" rIns="93343" bIns="466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8971" y="0"/>
            <a:ext cx="4061460" cy="350520"/>
          </a:xfrm>
          <a:prstGeom prst="rect">
            <a:avLst/>
          </a:prstGeom>
        </p:spPr>
        <p:txBody>
          <a:bodyPr vert="horz" lIns="93343" tIns="46672" rIns="93343" bIns="46672" rtlCol="0"/>
          <a:lstStyle>
            <a:lvl1pPr algn="r">
              <a:defRPr sz="1200"/>
            </a:lvl1pPr>
          </a:lstStyle>
          <a:p>
            <a:fld id="{1DB74BA2-62FF-3947-8425-C05AC392A0B2}" type="datetimeFigureOut">
              <a:rPr lang="en-US" smtClean="0"/>
              <a:pPr/>
              <a:t>8/10/2018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3"/>
            <a:ext cx="4061460" cy="350520"/>
          </a:xfrm>
          <a:prstGeom prst="rect">
            <a:avLst/>
          </a:prstGeom>
        </p:spPr>
        <p:txBody>
          <a:bodyPr vert="horz" lIns="93343" tIns="46672" rIns="93343" bIns="466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8971" y="6658663"/>
            <a:ext cx="4061460" cy="350520"/>
          </a:xfrm>
          <a:prstGeom prst="rect">
            <a:avLst/>
          </a:prstGeom>
        </p:spPr>
        <p:txBody>
          <a:bodyPr vert="horz" lIns="93343" tIns="46672" rIns="93343" bIns="46672" rtlCol="0" anchor="b"/>
          <a:lstStyle>
            <a:lvl1pPr algn="r">
              <a:defRPr sz="1200"/>
            </a:lvl1pPr>
          </a:lstStyle>
          <a:p>
            <a:fld id="{91B346E3-E083-D840-B61D-1441705DB1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7749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1460" cy="350520"/>
          </a:xfrm>
          <a:prstGeom prst="rect">
            <a:avLst/>
          </a:prstGeom>
        </p:spPr>
        <p:txBody>
          <a:bodyPr vert="horz" lIns="93343" tIns="46672" rIns="93343" bIns="466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8971" y="0"/>
            <a:ext cx="4061460" cy="350520"/>
          </a:xfrm>
          <a:prstGeom prst="rect">
            <a:avLst/>
          </a:prstGeom>
        </p:spPr>
        <p:txBody>
          <a:bodyPr vert="horz" lIns="93343" tIns="46672" rIns="93343" bIns="46672" rtlCol="0"/>
          <a:lstStyle>
            <a:lvl1pPr algn="r">
              <a:defRPr sz="1200"/>
            </a:lvl1pPr>
          </a:lstStyle>
          <a:p>
            <a:fld id="{06B28F4A-C949-1D4D-85B3-DDECF9F719DF}" type="datetimeFigureOut">
              <a:rPr lang="en-US" smtClean="0"/>
              <a:pPr/>
              <a:t>8/10/2018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43" tIns="46672" rIns="93343" bIns="4667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7261" y="3329941"/>
            <a:ext cx="7498080" cy="3154680"/>
          </a:xfrm>
          <a:prstGeom prst="rect">
            <a:avLst/>
          </a:prstGeom>
        </p:spPr>
        <p:txBody>
          <a:bodyPr vert="horz" lIns="93343" tIns="46672" rIns="93343" bIns="4667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3"/>
            <a:ext cx="4061460" cy="350520"/>
          </a:xfrm>
          <a:prstGeom prst="rect">
            <a:avLst/>
          </a:prstGeom>
        </p:spPr>
        <p:txBody>
          <a:bodyPr vert="horz" lIns="93343" tIns="46672" rIns="93343" bIns="466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8971" y="6658663"/>
            <a:ext cx="4061460" cy="350520"/>
          </a:xfrm>
          <a:prstGeom prst="rect">
            <a:avLst/>
          </a:prstGeom>
        </p:spPr>
        <p:txBody>
          <a:bodyPr vert="horz" lIns="93343" tIns="46672" rIns="93343" bIns="46672" rtlCol="0" anchor="b"/>
          <a:lstStyle>
            <a:lvl1pPr algn="r">
              <a:defRPr sz="1200"/>
            </a:lvl1pPr>
          </a:lstStyle>
          <a:p>
            <a:fld id="{4F572EF2-3586-0C45-A2C7-A171390BAF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2401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AFA_Title_2017_11_28_CML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9677400" y="6570937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</a:t>
            </a:r>
            <a:fld id="{914B2794-4004-CC43-A00F-A68B7B1AE7A2}" type="slidenum"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/>
              <a:t>‹#›</a:t>
            </a:fld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962400" y="2362200"/>
            <a:ext cx="4267200" cy="2133600"/>
          </a:xfrm>
        </p:spPr>
        <p:txBody>
          <a:bodyPr anchor="ctr"/>
          <a:lstStyle>
            <a:lvl1pPr algn="r">
              <a:defRPr sz="4000" b="1">
                <a:solidFill>
                  <a:schemeClr val="bg1"/>
                </a:solidFill>
                <a:latin typeface="Technical" panose="020B7200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94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41413"/>
            <a:ext cx="8229599" cy="49696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854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43" y="2209800"/>
            <a:ext cx="7066757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0887" y="5562600"/>
            <a:ext cx="6970713" cy="5857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2600" y="6389914"/>
            <a:ext cx="2133600" cy="365125"/>
          </a:xfrm>
          <a:prstGeom prst="rect">
            <a:avLst/>
          </a:prstGeom>
        </p:spPr>
        <p:txBody>
          <a:bodyPr/>
          <a:lstStyle/>
          <a:p>
            <a:fld id="{35954E5D-1149-364D-86B3-3CF30A999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19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234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38115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011362"/>
            <a:ext cx="38115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315" y="1371600"/>
            <a:ext cx="381308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315" y="2011362"/>
            <a:ext cx="38130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230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3008313" cy="1198336"/>
          </a:xfrm>
        </p:spPr>
        <p:txBody>
          <a:bodyPr anchor="b"/>
          <a:lstStyle>
            <a:lvl1pPr algn="l">
              <a:defRPr sz="2000" b="1">
                <a:solidFill>
                  <a:srgbClr val="AC0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14400"/>
            <a:ext cx="480060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169886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954E5D-1149-364D-86B3-3CF30A999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61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AC0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399"/>
            <a:ext cx="54864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087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976586" cy="45234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803905" y="1219200"/>
            <a:ext cx="3976586" cy="45234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345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3E644D0-0C1F-4395-9848-2B2029431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7D34-972D-40CE-AB79-F998C7FD4AD8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F502FC5-3014-4D3A-9E2F-02B89E5FC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2CFE71E-BBE2-4D61-B65E-0E8B732F1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3893-4356-4DC9-85A9-3C188C67E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63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139809"/>
            <a:ext cx="6905000" cy="490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769" y="1143001"/>
            <a:ext cx="8184462" cy="496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924800" y="6427108"/>
            <a:ext cx="1069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</a:t>
            </a:r>
            <a:fld id="{914B2794-4004-CC43-A00F-A68B7B1AE7A2}" type="slidenum"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38200" y="6428601"/>
            <a:ext cx="3024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dirty="0">
                <a:solidFill>
                  <a:srgbClr val="222E64"/>
                </a:solidFill>
                <a:latin typeface="Arial"/>
                <a:cs typeface="Arial"/>
              </a:rPr>
              <a:t>USAFA Enhanced Use Leasing Project</a:t>
            </a:r>
          </a:p>
        </p:txBody>
      </p:sp>
      <p:pic>
        <p:nvPicPr>
          <p:cNvPr id="8" name="Picture 7" descr="2000px-Seal_of_the_US_Air_Force.svg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93" y="6218639"/>
            <a:ext cx="609600" cy="609600"/>
          </a:xfrm>
          <a:prstGeom prst="rect">
            <a:avLst/>
          </a:prstGeom>
        </p:spPr>
      </p:pic>
      <p:pic>
        <p:nvPicPr>
          <p:cNvPr id="10" name="Picture 9" descr="B&amp;SD logo 2017 10 17 KHA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501" y="6399880"/>
            <a:ext cx="1371600" cy="347870"/>
          </a:xfrm>
          <a:prstGeom prst="rect">
            <a:avLst/>
          </a:prstGeom>
        </p:spPr>
      </p:pic>
      <p:pic>
        <p:nvPicPr>
          <p:cNvPr id="11" name="Picture 10" descr="Matrix_Logo_AF_Blue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6424078"/>
            <a:ext cx="960120" cy="3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0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68" r:id="rId2"/>
    <p:sldLayoutId id="2147483741" r:id="rId3"/>
    <p:sldLayoutId id="2147483744" r:id="rId4"/>
    <p:sldLayoutId id="2147483743" r:id="rId5"/>
    <p:sldLayoutId id="2147483746" r:id="rId6"/>
    <p:sldLayoutId id="2147483747" r:id="rId7"/>
    <p:sldLayoutId id="2147483756" r:id="rId8"/>
    <p:sldLayoutId id="21474837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r" defTabSz="457200" rtl="0" eaLnBrk="1" latinLnBrk="0" hangingPunct="1">
        <a:spcBef>
          <a:spcPct val="0"/>
        </a:spcBef>
        <a:buNone/>
        <a:defRPr sz="2400" b="1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AC0C28"/>
        </a:buClr>
        <a:buFont typeface="Wingdings" charset="2"/>
        <a:buChar char="§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1E4F84"/>
        </a:buClr>
        <a:buFont typeface="Wingdings" charset="2"/>
        <a:buChar char="§"/>
        <a:defRPr sz="2000" b="0" i="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110000"/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/>
        <a:buChar char="–"/>
        <a:defRPr sz="1600" b="0" i="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/>
        <a:buChar char="•"/>
        <a:defRPr sz="1600" b="0" i="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 txBox="1">
            <a:spLocks/>
          </p:cNvSpPr>
          <p:nvPr/>
        </p:nvSpPr>
        <p:spPr>
          <a:xfrm>
            <a:off x="3733800" y="5761913"/>
            <a:ext cx="2561600" cy="715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Technical" panose="020B7200000000000000" pitchFamily="34" charset="0"/>
                <a:ea typeface="+mj-ea"/>
                <a:cs typeface="Arial"/>
              </a:defRPr>
            </a:lvl1pPr>
          </a:lstStyle>
          <a:p>
            <a:r>
              <a:rPr lang="en-US" sz="1600" b="0" dirty="0"/>
              <a:t>An Interview Presentation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6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689CFDD-5DFB-4D2A-9F99-A4FF4C4B4EF1}"/>
              </a:ext>
            </a:extLst>
          </p:cNvPr>
          <p:cNvSpPr txBox="1"/>
          <p:nvPr/>
        </p:nvSpPr>
        <p:spPr>
          <a:xfrm>
            <a:off x="6019800" y="5486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         July 25, 2018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FC48B51-11FC-4092-A324-40605FCA9210}"/>
              </a:ext>
            </a:extLst>
          </p:cNvPr>
          <p:cNvSpPr txBox="1"/>
          <p:nvPr/>
        </p:nvSpPr>
        <p:spPr>
          <a:xfrm>
            <a:off x="3657600" y="838200"/>
            <a:ext cx="55360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E4F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0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 Renewal Authority</a:t>
            </a:r>
          </a:p>
        </p:txBody>
      </p:sp>
    </p:spTree>
    <p:extLst>
      <p:ext uri="{BB962C8B-B14F-4D97-AF65-F5344CB8AC3E}">
        <p14:creationId xmlns:p14="http://schemas.microsoft.com/office/powerpoint/2010/main" val="371458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D9CAAE55-1E6A-46EC-B396-CE7D442A1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574" y="1135551"/>
            <a:ext cx="7942298" cy="49688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EF5115CA-158A-4B1E-B746-B92B4652A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139700"/>
            <a:ext cx="6905625" cy="490538"/>
          </a:xfrm>
        </p:spPr>
        <p:txBody>
          <a:bodyPr/>
          <a:lstStyle/>
          <a:p>
            <a:r>
              <a:rPr lang="en-US" sz="2200" dirty="0"/>
              <a:t>Conceptual Opinion of Probable </a:t>
            </a:r>
            <a:br>
              <a:rPr lang="en-US" sz="2200" dirty="0"/>
            </a:br>
            <a:r>
              <a:rPr lang="en-US" sz="2200" dirty="0"/>
              <a:t>Construction Costs</a:t>
            </a:r>
          </a:p>
        </p:txBody>
      </p:sp>
    </p:spTree>
    <p:extLst>
      <p:ext uri="{BB962C8B-B14F-4D97-AF65-F5344CB8AC3E}">
        <p14:creationId xmlns:p14="http://schemas.microsoft.com/office/powerpoint/2010/main" val="24713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D3B3E9A9-27B8-45C7-909E-FFD3175E9997}"/>
              </a:ext>
            </a:extLst>
          </p:cNvPr>
          <p:cNvSpPr/>
          <p:nvPr/>
        </p:nvSpPr>
        <p:spPr>
          <a:xfrm>
            <a:off x="498277" y="1867623"/>
            <a:ext cx="3325416" cy="1209410"/>
          </a:xfrm>
          <a:prstGeom prst="roundRect">
            <a:avLst/>
          </a:prstGeom>
          <a:solidFill>
            <a:srgbClr val="157C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REGIONAL TOURISM TAX</a:t>
            </a:r>
          </a:p>
          <a:p>
            <a:pPr algn="ctr"/>
            <a:r>
              <a:rPr lang="en-US" sz="1200" dirty="0"/>
              <a:t>CITY OF CHAMPIONS USAF VISITOR CENTER</a:t>
            </a:r>
          </a:p>
          <a:p>
            <a:pPr algn="ctr"/>
            <a:r>
              <a:rPr lang="en-US" sz="1350" dirty="0"/>
              <a:t>Up to $13 million nominal value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BF79E3ED-F3B3-433E-9E3A-1DFD168E5F68}"/>
              </a:ext>
            </a:extLst>
          </p:cNvPr>
          <p:cNvSpPr/>
          <p:nvPr/>
        </p:nvSpPr>
        <p:spPr>
          <a:xfrm>
            <a:off x="498277" y="3292078"/>
            <a:ext cx="3325415" cy="1209410"/>
          </a:xfrm>
          <a:prstGeom prst="roundRect">
            <a:avLst/>
          </a:prstGeom>
          <a:solidFill>
            <a:srgbClr val="157C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BUSINESS IMPROVEMENT DISTRICT</a:t>
            </a:r>
          </a:p>
          <a:p>
            <a:pPr algn="ctr"/>
            <a:r>
              <a:rPr lang="en-US" sz="1500" dirty="0"/>
              <a:t>C</a:t>
            </a:r>
            <a:r>
              <a:rPr lang="en-US" sz="1350" dirty="0"/>
              <a:t>apital Construction—up to 50 mills</a:t>
            </a:r>
          </a:p>
          <a:p>
            <a:pPr algn="ctr"/>
            <a:r>
              <a:rPr lang="en-US" sz="1350" dirty="0"/>
              <a:t>O&amp;M—up to 10 mills</a:t>
            </a:r>
          </a:p>
          <a:p>
            <a:pPr algn="ctr"/>
            <a:r>
              <a:rPr lang="en-US" sz="1350" dirty="0"/>
              <a:t>PIF—up to 2%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887D5F13-AD4D-4E27-8E4D-8BA86A916342}"/>
              </a:ext>
            </a:extLst>
          </p:cNvPr>
          <p:cNvSpPr/>
          <p:nvPr/>
        </p:nvSpPr>
        <p:spPr>
          <a:xfrm>
            <a:off x="498277" y="4737904"/>
            <a:ext cx="3325415" cy="1134269"/>
          </a:xfrm>
          <a:prstGeom prst="roundRect">
            <a:avLst/>
          </a:prstGeom>
          <a:solidFill>
            <a:srgbClr val="157C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CITY URA/TAX INCREMENT</a:t>
            </a:r>
          </a:p>
          <a:p>
            <a:pPr algn="ctr"/>
            <a:r>
              <a:rPr lang="en-US" sz="1350" dirty="0"/>
              <a:t>Sales Tax—up to 2%</a:t>
            </a:r>
          </a:p>
          <a:p>
            <a:pPr algn="ctr"/>
            <a:r>
              <a:rPr lang="en-US" sz="1350" dirty="0"/>
              <a:t>Property Tax—up to 57 mills</a:t>
            </a:r>
          </a:p>
          <a:p>
            <a:pPr algn="ctr"/>
            <a:r>
              <a:rPr lang="en-US" sz="1350" dirty="0"/>
              <a:t>Lodging Tax—up to 2%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82987EA-D192-42E9-A29A-8A0B613B4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089" y="4454625"/>
            <a:ext cx="1937228" cy="14175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AFF6633-4166-45ED-AD80-99C9C712F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654" y="2257282"/>
            <a:ext cx="2468338" cy="16395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7349632-CFCC-4D2F-AFC4-9E64AB1B17DC}"/>
              </a:ext>
            </a:extLst>
          </p:cNvPr>
          <p:cNvSpPr txBox="1"/>
          <p:nvPr/>
        </p:nvSpPr>
        <p:spPr>
          <a:xfrm>
            <a:off x="5404721" y="1793604"/>
            <a:ext cx="24919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USAF ACADEMY VISITOR CENTER</a:t>
            </a:r>
          </a:p>
          <a:p>
            <a:pPr algn="ctr"/>
            <a:r>
              <a:rPr lang="en-US" sz="1350" dirty="0"/>
              <a:t>$34 million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0B39A3C-133C-425F-806F-06520DFF639D}"/>
              </a:ext>
            </a:extLst>
          </p:cNvPr>
          <p:cNvSpPr txBox="1"/>
          <p:nvPr/>
        </p:nvSpPr>
        <p:spPr>
          <a:xfrm>
            <a:off x="5741867" y="3970836"/>
            <a:ext cx="181767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STREETS AND UTILITIES</a:t>
            </a:r>
          </a:p>
          <a:p>
            <a:pPr algn="ctr"/>
            <a:r>
              <a:rPr lang="en-US" sz="1350" dirty="0"/>
              <a:t>$18 million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2007D6F-B364-4950-A684-6FC4F413A821}"/>
              </a:ext>
            </a:extLst>
          </p:cNvPr>
          <p:cNvSpPr txBox="1"/>
          <p:nvPr/>
        </p:nvSpPr>
        <p:spPr>
          <a:xfrm>
            <a:off x="871584" y="990600"/>
            <a:ext cx="6802311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57CC1"/>
                </a:solidFill>
              </a:rPr>
              <a:t>USAF ACADEMY VISITOR DISTRICT FINANCING PLAN</a:t>
            </a:r>
          </a:p>
          <a:p>
            <a:pPr algn="ctr"/>
            <a:r>
              <a:rPr lang="en-US" sz="1350" b="1" dirty="0">
                <a:solidFill>
                  <a:srgbClr val="157CC1"/>
                </a:solidFill>
              </a:rPr>
              <a:t>(Over $100 MILLION HOTEL/OFFICE/RETAIL PRIVATE INVESTMENT)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3E77678A-CD09-4825-B3E0-E4F16AFE1510}"/>
              </a:ext>
            </a:extLst>
          </p:cNvPr>
          <p:cNvSpPr/>
          <p:nvPr/>
        </p:nvSpPr>
        <p:spPr>
          <a:xfrm>
            <a:off x="4205097" y="2518579"/>
            <a:ext cx="733806" cy="2948289"/>
          </a:xfrm>
          <a:prstGeom prst="rightArrow">
            <a:avLst/>
          </a:prstGeom>
          <a:solidFill>
            <a:srgbClr val="157CC1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D646B49-C4E3-4E4C-9A68-05DA2D073641}"/>
              </a:ext>
            </a:extLst>
          </p:cNvPr>
          <p:cNvSpPr txBox="1"/>
          <p:nvPr/>
        </p:nvSpPr>
        <p:spPr>
          <a:xfrm>
            <a:off x="1877907" y="35168"/>
            <a:ext cx="7278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USAF ACADEMY VISITOR DISTRICT FINANCING PLAN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($100+ MILLION HOTEL/OFFICE/RETAIL PRIVATE INVESTMENT) </a:t>
            </a:r>
          </a:p>
        </p:txBody>
      </p:sp>
    </p:spTree>
    <p:extLst>
      <p:ext uri="{BB962C8B-B14F-4D97-AF65-F5344CB8AC3E}">
        <p14:creationId xmlns:p14="http://schemas.microsoft.com/office/powerpoint/2010/main" val="2559702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Content Placeholder 40">
            <a:extLst>
              <a:ext uri="{FF2B5EF4-FFF2-40B4-BE49-F238E27FC236}">
                <a16:creationId xmlns="" xmlns:a16="http://schemas.microsoft.com/office/drawing/2014/main" id="{8EC7D26A-BBBA-4B1C-827A-3CFD00568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68" t="13524" r="4268" b="10267"/>
          <a:stretch/>
        </p:blipFill>
        <p:spPr>
          <a:xfrm>
            <a:off x="2221533" y="788384"/>
            <a:ext cx="4999891" cy="54014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4EA91B-08E4-49C1-8A8D-854308AE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0"/>
            <a:ext cx="7010400" cy="665287"/>
          </a:xfrm>
        </p:spPr>
        <p:txBody>
          <a:bodyPr>
            <a:normAutofit/>
          </a:bodyPr>
          <a:lstStyle/>
          <a:p>
            <a:r>
              <a:rPr lang="en-US" dirty="0"/>
              <a:t>Robust Developer Interest</a:t>
            </a:r>
          </a:p>
        </p:txBody>
      </p:sp>
    </p:spTree>
    <p:extLst>
      <p:ext uri="{BB962C8B-B14F-4D97-AF65-F5344CB8AC3E}">
        <p14:creationId xmlns:p14="http://schemas.microsoft.com/office/powerpoint/2010/main" val="340504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2391D58C-FCC6-4511-94D8-BB02E227E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139700"/>
            <a:ext cx="6905625" cy="490538"/>
          </a:xfrm>
        </p:spPr>
        <p:txBody>
          <a:bodyPr>
            <a:normAutofit fontScale="90000"/>
          </a:bodyPr>
          <a:lstStyle/>
          <a:p>
            <a:r>
              <a:rPr lang="en-US" dirty="0"/>
              <a:t>Letters of Interest and Prospective Tenant Interest and Activity Report-cont.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B255916D-6212-4B2D-922A-9CCB1DE7B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167" b="21756"/>
          <a:stretch/>
        </p:blipFill>
        <p:spPr>
          <a:xfrm>
            <a:off x="1618345" y="838200"/>
            <a:ext cx="5772926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7F8DCA-F1A2-44CD-83C8-F27E4150F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F4AB1A-A3BF-48C3-87AA-1E3971A4B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599" cy="49696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600" dirty="0"/>
              <a:t>Dan Schnepf</a:t>
            </a:r>
          </a:p>
          <a:p>
            <a:pPr marL="0" indent="0" algn="ctr">
              <a:buNone/>
            </a:pPr>
            <a:r>
              <a:rPr lang="en-US" sz="1600" dirty="0"/>
              <a:t>President and Managing Member </a:t>
            </a:r>
          </a:p>
          <a:p>
            <a:pPr marL="0" indent="0" algn="ctr">
              <a:buNone/>
            </a:pPr>
            <a:r>
              <a:rPr lang="en-US" sz="1600" dirty="0"/>
              <a:t>Blue &amp; Silver Development Partners, LLC</a:t>
            </a:r>
          </a:p>
          <a:p>
            <a:pPr marL="0" indent="0" algn="ctr">
              <a:buNone/>
            </a:pPr>
            <a:r>
              <a:rPr lang="en-US" sz="1600" dirty="0"/>
              <a:t>(719) 238-4888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600" dirty="0"/>
              <a:t>Eric Smith</a:t>
            </a:r>
          </a:p>
          <a:p>
            <a:pPr marL="0" indent="0" algn="ctr">
              <a:buNone/>
            </a:pPr>
            <a:r>
              <a:rPr lang="en-US" sz="1600" dirty="0"/>
              <a:t>Director of Development</a:t>
            </a:r>
          </a:p>
          <a:p>
            <a:pPr marL="0" indent="0" algn="ctr">
              <a:buNone/>
            </a:pPr>
            <a:r>
              <a:rPr lang="en-US" sz="1600" dirty="0"/>
              <a:t>Blue &amp; Silver Development Partners, LLC</a:t>
            </a:r>
          </a:p>
          <a:p>
            <a:pPr marL="0" indent="0" algn="ctr">
              <a:buNone/>
            </a:pPr>
            <a:r>
              <a:rPr lang="en-US" sz="1600" dirty="0"/>
              <a:t>(719) 338-2388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107AB3-7340-4AD6-BC3F-79B007EFA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343400"/>
            <a:ext cx="395908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9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Use Summary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6200"/>
            <a:ext cx="4572000" cy="6106653"/>
          </a:xfrm>
        </p:spPr>
      </p:pic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86DFB12C-E5CF-104B-87EF-9A183BD06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681004"/>
              </p:ext>
            </p:extLst>
          </p:nvPr>
        </p:nvGraphicFramePr>
        <p:xfrm>
          <a:off x="4876799" y="990600"/>
          <a:ext cx="4114800" cy="5097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1">
                  <a:extLst>
                    <a:ext uri="{9D8B030D-6E8A-4147-A177-3AD203B41FA5}">
                      <a16:colId xmlns="" xmlns:a16="http://schemas.microsoft.com/office/drawing/2014/main" val="2732890119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1556629634"/>
                    </a:ext>
                  </a:extLst>
                </a:gridCol>
                <a:gridCol w="1219199">
                  <a:extLst>
                    <a:ext uri="{9D8B030D-6E8A-4147-A177-3AD203B41FA5}">
                      <a16:colId xmlns="" xmlns:a16="http://schemas.microsoft.com/office/drawing/2014/main" val="2410107403"/>
                    </a:ext>
                  </a:extLst>
                </a:gridCol>
              </a:tblGrid>
              <a:tr h="678105">
                <a:tc>
                  <a:txBody>
                    <a:bodyPr/>
                    <a:lstStyle/>
                    <a:p>
                      <a:r>
                        <a:rPr lang="en-US" dirty="0"/>
                        <a:t>Land Use</a:t>
                      </a:r>
                    </a:p>
                  </a:txBody>
                  <a:tcPr>
                    <a:solidFill>
                      <a:srgbClr val="222E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Site Area (acres)</a:t>
                      </a:r>
                    </a:p>
                  </a:txBody>
                  <a:tcPr>
                    <a:solidFill>
                      <a:srgbClr val="222E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GFA – Achieved (sf)</a:t>
                      </a:r>
                    </a:p>
                  </a:txBody>
                  <a:tcPr>
                    <a:solidFill>
                      <a:srgbClr val="222E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5663583"/>
                  </a:ext>
                </a:extLst>
              </a:tr>
              <a:tr h="678105">
                <a:tc>
                  <a:txBody>
                    <a:bodyPr/>
                    <a:lstStyle/>
                    <a:p>
                      <a:r>
                        <a:rPr lang="en-US" dirty="0"/>
                        <a:t>Visitors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36,971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87747167"/>
                  </a:ext>
                </a:extLst>
              </a:tr>
              <a:tr h="392870">
                <a:tc>
                  <a:txBody>
                    <a:bodyPr/>
                    <a:lstStyle/>
                    <a:p>
                      <a:r>
                        <a:rPr lang="en-US" dirty="0"/>
                        <a:t>Hotels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84,600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3704757"/>
                  </a:ext>
                </a:extLst>
              </a:tr>
              <a:tr h="678105">
                <a:tc>
                  <a:txBody>
                    <a:bodyPr/>
                    <a:lstStyle/>
                    <a:p>
                      <a:r>
                        <a:rPr lang="en-US" dirty="0"/>
                        <a:t>Commercial Retail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2891655"/>
                  </a:ext>
                </a:extLst>
              </a:tr>
              <a:tr h="392870">
                <a:tc>
                  <a:txBody>
                    <a:bodyPr/>
                    <a:lstStyle/>
                    <a:p>
                      <a:r>
                        <a:rPr lang="en-US" dirty="0"/>
                        <a:t>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31944115"/>
                  </a:ext>
                </a:extLst>
              </a:tr>
              <a:tr h="677450">
                <a:tc>
                  <a:txBody>
                    <a:bodyPr/>
                    <a:lstStyle/>
                    <a:p>
                      <a:r>
                        <a:rPr lang="en-US" dirty="0"/>
                        <a:t>Public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31179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Future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8682748"/>
                  </a:ext>
                </a:extLst>
              </a:tr>
              <a:tr h="678105">
                <a:tc>
                  <a:txBody>
                    <a:bodyPr/>
                    <a:lstStyle/>
                    <a:p>
                      <a:r>
                        <a:rPr lang="en-US" b="1" dirty="0"/>
                        <a:t>North Gate Site 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57.0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263,571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76510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27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Plan Graphic</a:t>
            </a:r>
          </a:p>
        </p:txBody>
      </p:sp>
      <p:pic>
        <p:nvPicPr>
          <p:cNvPr id="4" name="Content Placeholder 3" descr="01-Aerial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082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from I-25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111626"/>
            <a:ext cx="7619998" cy="5029194"/>
          </a:xfrm>
        </p:spPr>
      </p:pic>
    </p:spTree>
    <p:extLst>
      <p:ext uri="{BB962C8B-B14F-4D97-AF65-F5344CB8AC3E}">
        <p14:creationId xmlns:p14="http://schemas.microsoft.com/office/powerpoint/2010/main" val="136850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Federal Authority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Enhanced Use Lease</a:t>
            </a:r>
          </a:p>
          <a:p>
            <a:pPr lvl="1"/>
            <a:r>
              <a:rPr lang="en-US" dirty="0"/>
              <a:t>Governed By US Title 10 Section 2667 – allows for a lease of federal land in exchange for the development of an unfunded federal need on underutilized federal property</a:t>
            </a:r>
          </a:p>
          <a:p>
            <a:pPr lvl="1"/>
            <a:r>
              <a:rPr lang="en-US" dirty="0"/>
              <a:t>The Airforce Academy seeks a new Visitor’s Center and is providing approximately 60 acres of Academy Property at the North Gate and I-25 for commercial development</a:t>
            </a:r>
          </a:p>
          <a:p>
            <a:pPr lvl="1"/>
            <a:r>
              <a:rPr lang="en-US" dirty="0"/>
              <a:t>Blue &amp; Silver Development Partners LLC is negotiating a Master Developer and Ground Lease with the Air Force as the selected Qualified Lessee.</a:t>
            </a:r>
          </a:p>
          <a:p>
            <a:r>
              <a:rPr lang="en-US" dirty="0"/>
              <a:t>Finance Approach</a:t>
            </a:r>
          </a:p>
          <a:p>
            <a:pPr lvl="1"/>
            <a:r>
              <a:rPr lang="en-US" dirty="0"/>
              <a:t>The development will require private equity, debt and public finance to be successful</a:t>
            </a:r>
          </a:p>
          <a:p>
            <a:pPr lvl="1"/>
            <a:r>
              <a:rPr lang="en-US" dirty="0"/>
              <a:t>Title 31 Business Improvement District (BID) requirements for a public finance approach will be applied in the development of the project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24818" y="716457"/>
            <a:ext cx="3846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/>
                </a:solidFill>
              </a:rPr>
              <a:t>SUB HEADING</a:t>
            </a:r>
          </a:p>
        </p:txBody>
      </p:sp>
    </p:spTree>
    <p:extLst>
      <p:ext uri="{BB962C8B-B14F-4D97-AF65-F5344CB8AC3E}">
        <p14:creationId xmlns:p14="http://schemas.microsoft.com/office/powerpoint/2010/main" val="268354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4D85D0-8645-A844-A70B-FD2341D5D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000" y="765890"/>
            <a:ext cx="6905000" cy="490246"/>
          </a:xfrm>
        </p:spPr>
        <p:txBody>
          <a:bodyPr/>
          <a:lstStyle/>
          <a:p>
            <a:r>
              <a:rPr lang="en-US" dirty="0"/>
              <a:t>EUL Deal 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34DAAFE-8306-5741-A292-12814DDF5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46" y="1130981"/>
            <a:ext cx="7545754" cy="49252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49023D9-1E1F-4DE5-8E2E-76AF33CAE825}"/>
              </a:ext>
            </a:extLst>
          </p:cNvPr>
          <p:cNvSpPr txBox="1"/>
          <p:nvPr/>
        </p:nvSpPr>
        <p:spPr>
          <a:xfrm>
            <a:off x="3779517" y="3276600"/>
            <a:ext cx="1630683" cy="60016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31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Improvement District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D627293-2AF3-4735-B916-7290EFC3AC6E}"/>
              </a:ext>
            </a:extLst>
          </p:cNvPr>
          <p:cNvSpPr txBox="1"/>
          <p:nvPr/>
        </p:nvSpPr>
        <p:spPr>
          <a:xfrm>
            <a:off x="5257800" y="152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Deal Structure</a:t>
            </a:r>
          </a:p>
        </p:txBody>
      </p:sp>
    </p:spTree>
    <p:extLst>
      <p:ext uri="{BB962C8B-B14F-4D97-AF65-F5344CB8AC3E}">
        <p14:creationId xmlns:p14="http://schemas.microsoft.com/office/powerpoint/2010/main" val="252272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B25331-7BC1-4F9D-BFB7-7D263390A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&amp; Funding Milestones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DE7927-DA36-4959-8489-824E40992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Annexation Petition Submitted 					07-23-2018</a:t>
            </a:r>
          </a:p>
          <a:p>
            <a:r>
              <a:rPr lang="en-US" dirty="0"/>
              <a:t>BID Approved 										07-24-2018</a:t>
            </a:r>
          </a:p>
          <a:p>
            <a:r>
              <a:rPr lang="en-US" dirty="0"/>
              <a:t>URA Application Submittal						  	08-03-2018</a:t>
            </a:r>
          </a:p>
          <a:p>
            <a:r>
              <a:rPr lang="en-US" dirty="0"/>
              <a:t>RTA Commencement of Substantial Work		12-16-2018</a:t>
            </a:r>
          </a:p>
          <a:p>
            <a:r>
              <a:rPr lang="en-US" dirty="0"/>
              <a:t>Annexation Approval 									12-2018</a:t>
            </a:r>
          </a:p>
          <a:p>
            <a:r>
              <a:rPr lang="en-US" dirty="0"/>
              <a:t>URA Approval 											01-2019</a:t>
            </a:r>
          </a:p>
          <a:p>
            <a:r>
              <a:rPr lang="en-US" dirty="0"/>
              <a:t>Public Bond Offering 									04-2019</a:t>
            </a:r>
          </a:p>
          <a:p>
            <a:r>
              <a:rPr lang="en-US" dirty="0"/>
              <a:t>Public Infrastructure Construction 			05-2019 to 08 2019</a:t>
            </a:r>
          </a:p>
          <a:p>
            <a:r>
              <a:rPr lang="en-US" dirty="0"/>
              <a:t>Commercial Development Begins						09-2019</a:t>
            </a:r>
          </a:p>
          <a:p>
            <a:r>
              <a:rPr lang="en-US" dirty="0"/>
              <a:t>Visitors Center Design						03-2018 to12-2020</a:t>
            </a:r>
          </a:p>
          <a:p>
            <a:r>
              <a:rPr lang="en-US" dirty="0"/>
              <a:t>Visitors Center Construction 				01-2021to 01-2023</a:t>
            </a:r>
          </a:p>
          <a:p>
            <a:r>
              <a:rPr lang="en-US" dirty="0"/>
              <a:t>RTA Final Completion Date 						12-16-2023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5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0ABFC8-1164-4E54-9A75-C489DD55D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BID Development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08C7B0-D4A2-42F9-BD62-971CFEBF7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Air Force Academy Visitor’s Center - $34 MM</a:t>
            </a:r>
          </a:p>
          <a:p>
            <a:pPr lvl="1"/>
            <a:r>
              <a:rPr lang="en-US" dirty="0"/>
              <a:t>38,000 square foot Visitor’s Center </a:t>
            </a:r>
          </a:p>
          <a:p>
            <a:pPr lvl="1"/>
            <a:r>
              <a:rPr lang="en-US" dirty="0"/>
              <a:t>Parking lots, lighting and landscape</a:t>
            </a:r>
          </a:p>
          <a:p>
            <a:pPr lvl="1"/>
            <a:r>
              <a:rPr lang="en-US" dirty="0"/>
              <a:t>Polaris Prominade</a:t>
            </a:r>
          </a:p>
          <a:p>
            <a:pPr lvl="1"/>
            <a:endParaRPr lang="en-US" dirty="0"/>
          </a:p>
          <a:p>
            <a:r>
              <a:rPr lang="en-US" dirty="0"/>
              <a:t>Public Infrastructure - $18 MM</a:t>
            </a:r>
          </a:p>
          <a:p>
            <a:pPr lvl="1"/>
            <a:r>
              <a:rPr lang="en-US" dirty="0"/>
              <a:t>Transportation Infrastructure – Roads, Ped. &amp; </a:t>
            </a:r>
            <a:r>
              <a:rPr lang="en-US" dirty="0" err="1"/>
              <a:t>Veh</a:t>
            </a:r>
            <a:r>
              <a:rPr lang="en-US" dirty="0"/>
              <a:t>. Bridges</a:t>
            </a:r>
          </a:p>
          <a:p>
            <a:pPr lvl="1"/>
            <a:r>
              <a:rPr lang="en-US" dirty="0"/>
              <a:t>Water and sanitary sewer systems</a:t>
            </a:r>
          </a:p>
          <a:p>
            <a:pPr lvl="1"/>
            <a:r>
              <a:rPr lang="en-US" dirty="0"/>
              <a:t>Storm water facilities and channel improvements</a:t>
            </a:r>
          </a:p>
          <a:p>
            <a:pPr lvl="1"/>
            <a:r>
              <a:rPr lang="en-US" dirty="0"/>
              <a:t>Power, gas and telecommunications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628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324C3C-F011-4163-B142-B8927F512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Conceptual Opinion of Probable </a:t>
            </a:r>
            <a:br>
              <a:rPr lang="en-US" sz="2200" dirty="0"/>
            </a:br>
            <a:r>
              <a:rPr lang="en-US" sz="2200" dirty="0"/>
              <a:t>Construction Costs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891B98D3-ABEA-4327-B351-50B1E397D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947" y="838200"/>
            <a:ext cx="7826105" cy="49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Queen Creek">
      <a:dk1>
        <a:sysClr val="windowText" lastClr="000000"/>
      </a:dk1>
      <a:lt1>
        <a:sysClr val="window" lastClr="FFFFFF"/>
      </a:lt1>
      <a:dk2>
        <a:srgbClr val="3B4906"/>
      </a:dk2>
      <a:lt2>
        <a:srgbClr val="E3C598"/>
      </a:lt2>
      <a:accent1>
        <a:srgbClr val="8E8E44"/>
      </a:accent1>
      <a:accent2>
        <a:srgbClr val="DF6436"/>
      </a:accent2>
      <a:accent3>
        <a:srgbClr val="553021"/>
      </a:accent3>
      <a:accent4>
        <a:srgbClr val="F3CB5E"/>
      </a:accent4>
      <a:accent5>
        <a:srgbClr val="4BACC6"/>
      </a:accent5>
      <a:accent6>
        <a:srgbClr val="B3282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10359</TotalTime>
  <Words>416</Words>
  <Application>Microsoft Office PowerPoint</Application>
  <PresentationFormat>On-screen Show (4:3)</PresentationFormat>
  <Paragraphs>104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Land Use Summary</vt:lpstr>
      <vt:lpstr>Land Plan Graphic</vt:lpstr>
      <vt:lpstr>View from I-25</vt:lpstr>
      <vt:lpstr>Project Federal Authority</vt:lpstr>
      <vt:lpstr>EUL Deal Structure</vt:lpstr>
      <vt:lpstr>Development &amp; Funding Milestones </vt:lpstr>
      <vt:lpstr>Project BID Development Costs</vt:lpstr>
      <vt:lpstr>Conceptual Opinion of Probable  Construction Costs</vt:lpstr>
      <vt:lpstr>Conceptual Opinion of Probable  Construction Costs</vt:lpstr>
      <vt:lpstr>PowerPoint Presentation</vt:lpstr>
      <vt:lpstr>Robust Developer Interest</vt:lpstr>
      <vt:lpstr>Letters of Interest and Prospective Tenant Interest and Activity Report-cont.</vt:lpstr>
      <vt:lpstr>Questions &amp; Discussion</vt:lpstr>
    </vt:vector>
  </TitlesOfParts>
  <Company>Matrix Design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Lloyd</dc:creator>
  <cp:lastModifiedBy>Beukema, Lemeria D.</cp:lastModifiedBy>
  <cp:revision>1015</cp:revision>
  <cp:lastPrinted>2018-07-09T16:34:09Z</cp:lastPrinted>
  <dcterms:created xsi:type="dcterms:W3CDTF">2015-01-20T16:57:46Z</dcterms:created>
  <dcterms:modified xsi:type="dcterms:W3CDTF">2018-08-10T18:08:14Z</dcterms:modified>
</cp:coreProperties>
</file>